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0" r:id="rId8"/>
    <p:sldId id="261" r:id="rId9"/>
    <p:sldId id="262" r:id="rId10"/>
    <p:sldId id="263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08.11.2016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692696"/>
            <a:ext cx="8496944" cy="2880320"/>
          </a:xfrm>
        </p:spPr>
        <p:txBody>
          <a:bodyPr>
            <a:normAutofit/>
          </a:bodyPr>
          <a:lstStyle/>
          <a:p>
            <a:r>
              <a:rPr lang="ru-RU" dirty="0" smtClean="0"/>
              <a:t> Ранняя эмоциональная травма: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психологическое сопровождение проживания.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3212976"/>
            <a:ext cx="8458200" cy="27363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Если </a:t>
            </a:r>
            <a:r>
              <a:rPr lang="ru-RU" sz="3200" b="1" dirty="0"/>
              <a:t>что –то происходит -  не делай ничего</a:t>
            </a:r>
            <a:r>
              <a:rPr lang="ru-RU" sz="3200" b="1" dirty="0" smtClean="0"/>
              <a:t>.</a:t>
            </a:r>
          </a:p>
          <a:p>
            <a:pPr algn="ctr"/>
            <a:r>
              <a:rPr lang="ru-RU" sz="3200" b="1" dirty="0" smtClean="0"/>
              <a:t> </a:t>
            </a:r>
            <a:r>
              <a:rPr lang="ru-RU" sz="3200" b="1" dirty="0"/>
              <a:t>Если ничего не происходит  -  делай что –то.</a:t>
            </a:r>
          </a:p>
        </p:txBody>
      </p:sp>
    </p:spTree>
    <p:extLst>
      <p:ext uri="{BB962C8B-B14F-4D97-AF65-F5344CB8AC3E}">
        <p14:creationId xmlns:p14="http://schemas.microsoft.com/office/powerpoint/2010/main" xmlns="" val="3229885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суть травмы – </a:t>
            </a:r>
            <a:br>
              <a:rPr lang="ru-RU" dirty="0" smtClean="0"/>
            </a:br>
            <a:r>
              <a:rPr lang="ru-RU" dirty="0" smtClean="0"/>
              <a:t> горе, которое не подтверждено  людьми.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/>
          <a:lstStyle/>
          <a:p>
            <a:r>
              <a:rPr lang="ru-RU" dirty="0" smtClean="0"/>
              <a:t> разрыв с фигурами привязанности,</a:t>
            </a:r>
          </a:p>
          <a:p>
            <a:r>
              <a:rPr lang="ru-RU" dirty="0"/>
              <a:t> </a:t>
            </a:r>
            <a:r>
              <a:rPr lang="ru-RU" dirty="0" smtClean="0"/>
              <a:t>разрыв с удовлетворением потребностей,</a:t>
            </a:r>
          </a:p>
          <a:p>
            <a:r>
              <a:rPr lang="ru-RU" dirty="0"/>
              <a:t> </a:t>
            </a:r>
            <a:r>
              <a:rPr lang="ru-RU" dirty="0" smtClean="0"/>
              <a:t>разрыв контакта с миром,</a:t>
            </a:r>
          </a:p>
          <a:p>
            <a:r>
              <a:rPr lang="ru-RU" dirty="0"/>
              <a:t> </a:t>
            </a:r>
            <a:r>
              <a:rPr lang="ru-RU" dirty="0" smtClean="0"/>
              <a:t>разрыв контакта с собой ( кумулятивная травма).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6173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определение степени травмы 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55158"/>
          </a:xfrm>
        </p:spPr>
        <p:txBody>
          <a:bodyPr/>
          <a:lstStyle/>
          <a:p>
            <a:r>
              <a:rPr lang="ru-RU" dirty="0" smtClean="0"/>
              <a:t> понятия о норме, принятые в семье (негласный договор с ребенком о совместной жизни) ;</a:t>
            </a:r>
          </a:p>
          <a:p>
            <a:r>
              <a:rPr lang="ru-RU" dirty="0"/>
              <a:t> </a:t>
            </a:r>
            <a:r>
              <a:rPr lang="ru-RU" dirty="0" smtClean="0"/>
              <a:t>актуальное состояние клиента ( ресурсы и поддержка);</a:t>
            </a:r>
          </a:p>
          <a:p>
            <a:r>
              <a:rPr lang="ru-RU" dirty="0"/>
              <a:t>  </a:t>
            </a:r>
            <a:r>
              <a:rPr lang="ru-RU" dirty="0" smtClean="0"/>
              <a:t>внешние / внутренние воздействия;</a:t>
            </a:r>
          </a:p>
          <a:p>
            <a:r>
              <a:rPr lang="ru-RU" dirty="0"/>
              <a:t> </a:t>
            </a:r>
            <a:r>
              <a:rPr lang="ru-RU" dirty="0" smtClean="0"/>
              <a:t>период  происхождения травмы и  выяснение истинного ядра  травмы.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4610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Р</a:t>
            </a:r>
            <a:r>
              <a:rPr lang="ru-RU" dirty="0" smtClean="0"/>
              <a:t>еакции психики на травму и горе :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травма- горе, </a:t>
            </a:r>
            <a:br>
              <a:rPr lang="ru-RU" dirty="0" smtClean="0"/>
            </a:br>
            <a:r>
              <a:rPr lang="ru-RU" dirty="0" smtClean="0"/>
              <a:t>закрытое защитами и  запретами.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Блок-схема: магнитный диск 3"/>
          <p:cNvSpPr/>
          <p:nvPr/>
        </p:nvSpPr>
        <p:spPr>
          <a:xfrm>
            <a:off x="2555776" y="3230488"/>
            <a:ext cx="3528392" cy="1584176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психика</a:t>
            </a:r>
            <a:endParaRPr lang="ru-RU" dirty="0"/>
          </a:p>
        </p:txBody>
      </p:sp>
      <p:sp>
        <p:nvSpPr>
          <p:cNvPr id="5" name="Стрелка вниз 4"/>
          <p:cNvSpPr/>
          <p:nvPr/>
        </p:nvSpPr>
        <p:spPr>
          <a:xfrm>
            <a:off x="4077656" y="206084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Развернутая стрелка 5"/>
          <p:cNvSpPr/>
          <p:nvPr/>
        </p:nvSpPr>
        <p:spPr>
          <a:xfrm>
            <a:off x="2267744" y="2456328"/>
            <a:ext cx="886968" cy="877824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 углом вверх 7"/>
          <p:cNvSpPr/>
          <p:nvPr/>
        </p:nvSpPr>
        <p:spPr>
          <a:xfrm rot="12180000">
            <a:off x="5724128" y="2276872"/>
            <a:ext cx="936104" cy="936104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139952" y="494116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3173540" y="494116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5048601" y="494116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5166237" y="4005064"/>
            <a:ext cx="914400" cy="52526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горе</a:t>
            </a:r>
            <a:endParaRPr lang="ru-RU" dirty="0"/>
          </a:p>
        </p:txBody>
      </p:sp>
      <p:sp>
        <p:nvSpPr>
          <p:cNvPr id="13" name="Стрелка углом 12"/>
          <p:cNvSpPr/>
          <p:nvPr/>
        </p:nvSpPr>
        <p:spPr>
          <a:xfrm rot="5340000">
            <a:off x="6251720" y="4095988"/>
            <a:ext cx="813816" cy="8686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555776" y="4115901"/>
            <a:ext cx="1368152" cy="46522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травма</a:t>
            </a:r>
            <a:endParaRPr lang="ru-RU" dirty="0"/>
          </a:p>
        </p:txBody>
      </p:sp>
      <p:cxnSp>
        <p:nvCxnSpPr>
          <p:cNvPr id="16" name="Прямая соединительная линия 15"/>
          <p:cNvCxnSpPr>
            <a:stCxn id="4" idx="2"/>
          </p:cNvCxnSpPr>
          <p:nvPr/>
        </p:nvCxnSpPr>
        <p:spPr>
          <a:xfrm>
            <a:off x="2555776" y="4022576"/>
            <a:ext cx="684076" cy="702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897814" y="4115901"/>
            <a:ext cx="518042" cy="5372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154712" y="4115901"/>
            <a:ext cx="409176" cy="4652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endCxn id="14" idx="5"/>
          </p:cNvCxnSpPr>
          <p:nvPr/>
        </p:nvCxnSpPr>
        <p:spPr>
          <a:xfrm>
            <a:off x="3415856" y="4115901"/>
            <a:ext cx="307711" cy="397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14" idx="7"/>
          </p:cNvCxnSpPr>
          <p:nvPr/>
        </p:nvCxnSpPr>
        <p:spPr>
          <a:xfrm flipH="1">
            <a:off x="3359300" y="4184032"/>
            <a:ext cx="364267" cy="469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H="1">
            <a:off x="3154712" y="4115901"/>
            <a:ext cx="261144" cy="4144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14" idx="0"/>
          </p:cNvCxnSpPr>
          <p:nvPr/>
        </p:nvCxnSpPr>
        <p:spPr>
          <a:xfrm flipH="1">
            <a:off x="2897814" y="4115901"/>
            <a:ext cx="342038" cy="4652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2711228" y="4184032"/>
            <a:ext cx="186586" cy="3289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46683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травма и горе: сходство 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400600"/>
          </a:xfrm>
        </p:spPr>
        <p:txBody>
          <a:bodyPr>
            <a:normAutofit/>
          </a:bodyPr>
          <a:lstStyle/>
          <a:p>
            <a:r>
              <a:rPr lang="ru-RU" dirty="0" smtClean="0"/>
              <a:t>удар по целостности Я. Распад Я на здоровую и травмированную части в точке неудовлетворения потребностей.</a:t>
            </a:r>
          </a:p>
          <a:p>
            <a:r>
              <a:rPr lang="ru-RU" dirty="0" smtClean="0"/>
              <a:t> точка необратимости. </a:t>
            </a:r>
          </a:p>
          <a:p>
            <a:r>
              <a:rPr lang="ru-RU" dirty="0"/>
              <a:t> </a:t>
            </a:r>
            <a:r>
              <a:rPr lang="ru-RU" dirty="0" smtClean="0"/>
              <a:t>этапы  проживания.</a:t>
            </a:r>
          </a:p>
          <a:p>
            <a:r>
              <a:rPr lang="ru-RU" dirty="0"/>
              <a:t> </a:t>
            </a:r>
            <a:r>
              <a:rPr lang="ru-RU" dirty="0" smtClean="0"/>
              <a:t> изменения в картине мира.</a:t>
            </a:r>
          </a:p>
          <a:p>
            <a:r>
              <a:rPr lang="ru-RU" dirty="0"/>
              <a:t> </a:t>
            </a:r>
            <a:r>
              <a:rPr lang="ru-RU" dirty="0" smtClean="0"/>
              <a:t>необходимость подтверждения и поддержки.</a:t>
            </a:r>
          </a:p>
          <a:p>
            <a:r>
              <a:rPr lang="ru-RU" dirty="0"/>
              <a:t> </a:t>
            </a:r>
            <a:r>
              <a:rPr lang="ru-RU" dirty="0" smtClean="0"/>
              <a:t>волнообразность и периодичность душевной боли. ( максимум боли -20 минут).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96291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травма и горе  : различия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/>
              <a:t>Точка </a:t>
            </a:r>
            <a:r>
              <a:rPr lang="ru-RU" dirty="0" smtClean="0"/>
              <a:t>и тире.</a:t>
            </a:r>
          </a:p>
          <a:p>
            <a:r>
              <a:rPr lang="ru-RU" dirty="0" smtClean="0"/>
              <a:t>Надежды, которые </a:t>
            </a:r>
            <a:r>
              <a:rPr lang="ru-RU" dirty="0" smtClean="0"/>
              <a:t>могут \ не могут  </a:t>
            </a:r>
            <a:r>
              <a:rPr lang="ru-RU" dirty="0" smtClean="0"/>
              <a:t>оправдаться</a:t>
            </a:r>
            <a:r>
              <a:rPr lang="ru-RU" dirty="0"/>
              <a:t>.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Защитный </a:t>
            </a:r>
            <a:r>
              <a:rPr lang="ru-RU" dirty="0" smtClean="0"/>
              <a:t>ряд искажений реальности.</a:t>
            </a:r>
          </a:p>
          <a:p>
            <a:r>
              <a:rPr lang="ru-RU" dirty="0" smtClean="0"/>
              <a:t>Ужас  небытия/ ужас </a:t>
            </a:r>
            <a:r>
              <a:rPr lang="ru-RU" dirty="0" smtClean="0"/>
              <a:t>бытия.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8696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dirty="0" smtClean="0"/>
              <a:t>3 базовые  иллюзии  безопасности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иллюзия  собственной непогрешимости</a:t>
            </a:r>
          </a:p>
          <a:p>
            <a:r>
              <a:rPr lang="ru-RU" dirty="0"/>
              <a:t> </a:t>
            </a:r>
            <a:r>
              <a:rPr lang="ru-RU" dirty="0" smtClean="0"/>
              <a:t>иллюзия справедливого мира</a:t>
            </a:r>
          </a:p>
          <a:p>
            <a:r>
              <a:rPr lang="ru-RU" dirty="0"/>
              <a:t> </a:t>
            </a:r>
            <a:r>
              <a:rPr lang="ru-RU" dirty="0" smtClean="0"/>
              <a:t>иллюзия  бессмертия</a:t>
            </a:r>
          </a:p>
          <a:p>
            <a:pPr marL="0" indent="0">
              <a:buNone/>
            </a:pPr>
            <a:r>
              <a:rPr lang="ru-RU" sz="2800" dirty="0"/>
              <a:t> Н</a:t>
            </a:r>
            <a:r>
              <a:rPr lang="ru-RU" sz="2800" dirty="0" smtClean="0"/>
              <a:t>а фоне промятых иллюзий</a:t>
            </a:r>
          </a:p>
          <a:p>
            <a:pPr marL="0" indent="0">
              <a:buNone/>
            </a:pPr>
            <a:r>
              <a:rPr lang="ru-RU" sz="2800" dirty="0" smtClean="0"/>
              <a:t> безопасности возникают </a:t>
            </a:r>
          </a:p>
          <a:p>
            <a:pPr marL="0" indent="0">
              <a:buNone/>
            </a:pPr>
            <a:r>
              <a:rPr lang="ru-RU" sz="2800" dirty="0" smtClean="0"/>
              <a:t>когнитивные и эмоциональные</a:t>
            </a:r>
          </a:p>
          <a:p>
            <a:pPr marL="0" indent="0">
              <a:buNone/>
            </a:pPr>
            <a:r>
              <a:rPr lang="ru-RU" sz="2800" dirty="0" smtClean="0"/>
              <a:t> искажения,  составляющие основу</a:t>
            </a:r>
          </a:p>
          <a:p>
            <a:pPr marL="0" indent="0">
              <a:buNone/>
            </a:pPr>
            <a:r>
              <a:rPr lang="ru-RU" sz="2800" dirty="0"/>
              <a:t> </a:t>
            </a:r>
            <a:r>
              <a:rPr lang="ru-RU" sz="2800" dirty="0" smtClean="0"/>
              <a:t>мировоззрения травмированной</a:t>
            </a:r>
          </a:p>
          <a:p>
            <a:pPr marL="0" indent="0">
              <a:buNone/>
            </a:pPr>
            <a:r>
              <a:rPr lang="ru-RU" sz="2800" dirty="0" smtClean="0"/>
              <a:t> личности.  Адаптация  травмирован-</a:t>
            </a:r>
          </a:p>
          <a:p>
            <a:pPr marL="0" indent="0">
              <a:buNone/>
            </a:pPr>
            <a:r>
              <a:rPr lang="ru-RU" sz="2800" dirty="0" err="1" smtClean="0"/>
              <a:t>ного</a:t>
            </a:r>
            <a:r>
              <a:rPr lang="ru-RU" sz="2800" dirty="0" smtClean="0"/>
              <a:t> -  приспособление к миру угроз.</a:t>
            </a:r>
            <a:endParaRPr lang="ru-RU" sz="2800" dirty="0"/>
          </a:p>
        </p:txBody>
      </p:sp>
      <p:sp>
        <p:nvSpPr>
          <p:cNvPr id="4" name="Овал 3"/>
          <p:cNvSpPr/>
          <p:nvPr/>
        </p:nvSpPr>
        <p:spPr>
          <a:xfrm>
            <a:off x="5734980" y="2528900"/>
            <a:ext cx="2930624" cy="41044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6048164" y="2852936"/>
            <a:ext cx="2304256" cy="34563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372200" y="3140968"/>
            <a:ext cx="1656184" cy="2880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здоровая </a:t>
            </a:r>
            <a:r>
              <a:rPr lang="ru-RU" dirty="0"/>
              <a:t>ч</a:t>
            </a:r>
            <a:r>
              <a:rPr lang="ru-RU" dirty="0" smtClean="0"/>
              <a:t>асть Я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6372200" y="2060848"/>
            <a:ext cx="828092" cy="46805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endCxn id="5" idx="1"/>
          </p:cNvCxnSpPr>
          <p:nvPr/>
        </p:nvCxnSpPr>
        <p:spPr>
          <a:xfrm>
            <a:off x="5292080" y="2636912"/>
            <a:ext cx="1093534" cy="7222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644008" y="3140968"/>
            <a:ext cx="1728192" cy="115212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98521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 smtClean="0"/>
              <a:t> точка необратимости при травме выглядит как тире!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Главная задача работы с травмой  - подтвердить необратимость свершившегося.  Чем дольше  нет подтверждения фактам </a:t>
            </a:r>
            <a:r>
              <a:rPr lang="ru-RU" dirty="0" smtClean="0"/>
              <a:t> и чувствам после случившегося</a:t>
            </a:r>
            <a:r>
              <a:rPr lang="ru-RU" dirty="0" smtClean="0"/>
              <a:t>, тем дольше откладывается </a:t>
            </a:r>
            <a:r>
              <a:rPr lang="ru-RU" dirty="0" err="1" smtClean="0"/>
              <a:t>горевание</a:t>
            </a:r>
            <a:r>
              <a:rPr lang="ru-RU" dirty="0" smtClean="0"/>
              <a:t> и выход из травмы. </a:t>
            </a:r>
          </a:p>
          <a:p>
            <a:pPr>
              <a:buNone/>
            </a:pPr>
            <a:r>
              <a:rPr lang="ru-RU" dirty="0" smtClean="0"/>
              <a:t>   П</a:t>
            </a:r>
            <a:r>
              <a:rPr lang="ru-RU" dirty="0" smtClean="0"/>
              <a:t>ризнак </a:t>
            </a:r>
            <a:r>
              <a:rPr lang="ru-RU" dirty="0" smtClean="0"/>
              <a:t>-  отказ от помощи,  замирание в ожидании возврата, выраженное отрицание</a:t>
            </a:r>
            <a:r>
              <a:rPr lang="ru-RU" dirty="0"/>
              <a:t>,</a:t>
            </a:r>
            <a:r>
              <a:rPr lang="ru-RU" dirty="0" smtClean="0"/>
              <a:t> поддержание иллюзии   « все как было».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25969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792088"/>
          </a:xfrm>
        </p:spPr>
        <p:txBody>
          <a:bodyPr/>
          <a:lstStyle/>
          <a:p>
            <a:pPr algn="ctr"/>
            <a:r>
              <a:rPr lang="ru-RU" dirty="0" smtClean="0"/>
              <a:t> динамика развития травмы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67544" y="3789040"/>
            <a:ext cx="8280920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467544" y="3609020"/>
            <a:ext cx="288032" cy="252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1115616" y="3609020"/>
            <a:ext cx="288032" cy="252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2339752" y="3609020"/>
            <a:ext cx="288032" cy="252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3923928" y="3577373"/>
            <a:ext cx="288032" cy="252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5436096" y="3609020"/>
            <a:ext cx="288032" cy="252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6516216" y="3609020"/>
            <a:ext cx="288032" cy="252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>
          <a:xfrm>
            <a:off x="304800" y="980728"/>
            <a:ext cx="8686800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/>
              <a:t>1.Доречевой период –высокий риск для формирования травмы.</a:t>
            </a:r>
          </a:p>
          <a:p>
            <a:pPr marL="0" indent="0">
              <a:buNone/>
            </a:pPr>
            <a:r>
              <a:rPr lang="ru-RU" sz="2400" b="1" dirty="0" smtClean="0"/>
              <a:t>2. Накопительный период, последствия </a:t>
            </a:r>
            <a:r>
              <a:rPr lang="ru-RU" sz="2400" b="1" dirty="0" err="1" smtClean="0"/>
              <a:t>травматизации</a:t>
            </a:r>
            <a:r>
              <a:rPr lang="ru-RU" sz="2400" b="1" dirty="0" smtClean="0"/>
              <a:t> нарастают ( взрослые адаптируют ребенка , игнорируя травму)</a:t>
            </a:r>
          </a:p>
          <a:p>
            <a:pPr marL="0" indent="0">
              <a:buNone/>
            </a:pPr>
            <a:r>
              <a:rPr lang="ru-RU" sz="2400" b="1" dirty="0" smtClean="0"/>
              <a:t>3. 13 - 15. лет -  </a:t>
            </a:r>
            <a:r>
              <a:rPr lang="ru-RU" sz="2400" b="1" dirty="0" err="1" smtClean="0"/>
              <a:t>осознавание</a:t>
            </a:r>
            <a:r>
              <a:rPr lang="ru-RU" sz="2400" b="1" dirty="0" smtClean="0"/>
              <a:t> собственного ресурса на базе пробуждающейся сексуальности ( я есть, я могу что  - либо изменить сам) </a:t>
            </a:r>
          </a:p>
          <a:p>
            <a:pPr marL="0" indent="0">
              <a:buNone/>
            </a:pPr>
            <a:r>
              <a:rPr lang="ru-RU" sz="2400" b="1" dirty="0" smtClean="0"/>
              <a:t>4. Острое стрессовое расстройство ( нуждается в помощи, запрашивает помощь). </a:t>
            </a:r>
          </a:p>
          <a:p>
            <a:pPr marL="0" indent="0">
              <a:buNone/>
            </a:pPr>
            <a:r>
              <a:rPr lang="ru-RU" sz="2400" b="1" dirty="0" smtClean="0"/>
              <a:t>5. Посттравматическое стрессовое расстройство (уже не рассчитывает на помощь).</a:t>
            </a:r>
          </a:p>
          <a:p>
            <a:pPr marL="0" indent="0">
              <a:buNone/>
            </a:pPr>
            <a:r>
              <a:rPr lang="ru-RU" sz="2400" b="1" dirty="0" smtClean="0"/>
              <a:t>6.Множественные расстройства личности ( вытеснения и забывания – основа адаптации к миру).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936342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747664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dirty="0" smtClean="0"/>
              <a:t> стратегия  помощи  при травме</a:t>
            </a:r>
            <a:r>
              <a:rPr lang="ru-RU" dirty="0"/>
              <a:t>.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2000240"/>
            <a:ext cx="8686800" cy="452510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1. Поиск  ядра травмы - действительно травмирующей   ситуации. Подтверждение истинности чувств.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2. </a:t>
            </a:r>
            <a:r>
              <a:rPr lang="ru-RU" dirty="0" err="1"/>
              <a:t>Р</a:t>
            </a:r>
            <a:r>
              <a:rPr lang="ru-RU" dirty="0" err="1" smtClean="0"/>
              <a:t>есурсирование</a:t>
            </a:r>
            <a:r>
              <a:rPr lang="ru-RU" dirty="0" smtClean="0"/>
              <a:t>  процесса.  Доступ к внутренним и внешним ресурсам.</a:t>
            </a:r>
          </a:p>
          <a:p>
            <a:pPr marL="0" indent="0">
              <a:buNone/>
            </a:pPr>
            <a:r>
              <a:rPr lang="ru-RU" dirty="0"/>
              <a:t> 3</a:t>
            </a:r>
            <a:r>
              <a:rPr lang="ru-RU" dirty="0" smtClean="0"/>
              <a:t>. Снижение избыточных эмоциональных реакций – приучение к воздействию триггера.</a:t>
            </a:r>
          </a:p>
          <a:p>
            <a:pPr marL="0" indent="0">
              <a:buNone/>
            </a:pPr>
            <a:r>
              <a:rPr lang="ru-RU" dirty="0"/>
              <a:t>4</a:t>
            </a:r>
            <a:r>
              <a:rPr lang="ru-RU" dirty="0" smtClean="0"/>
              <a:t>.  </a:t>
            </a:r>
            <a:r>
              <a:rPr lang="ru-RU" dirty="0"/>
              <a:t>Восстановление иллюзий безопасности мира.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66833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иллюзия непогрешимости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1142984"/>
            <a:ext cx="8867484" cy="60007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smtClean="0"/>
              <a:t>1.Прояснение</a:t>
            </a:r>
            <a:r>
              <a:rPr lang="ru-RU" dirty="0" smtClean="0"/>
              <a:t>,  </a:t>
            </a:r>
            <a:r>
              <a:rPr lang="ru-RU" dirty="0" err="1" smtClean="0"/>
              <a:t>опредмечивание</a:t>
            </a:r>
            <a:r>
              <a:rPr lang="ru-RU" dirty="0" smtClean="0"/>
              <a:t>  и  </a:t>
            </a:r>
            <a:r>
              <a:rPr lang="ru-RU" dirty="0" err="1" smtClean="0"/>
              <a:t>оречевление</a:t>
            </a:r>
            <a:r>
              <a:rPr lang="ru-RU" dirty="0" smtClean="0"/>
              <a:t> чувств  клиента.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2.Подтверждение </a:t>
            </a:r>
            <a:r>
              <a:rPr lang="ru-RU" dirty="0" smtClean="0"/>
              <a:t>истинности чувств как нормальных в ненормальной ситуации. </a:t>
            </a:r>
          </a:p>
          <a:p>
            <a:pPr marL="0" indent="0">
              <a:buNone/>
            </a:pPr>
            <a:r>
              <a:rPr lang="ru-RU" dirty="0" smtClean="0"/>
              <a:t>3.  Поиск меры ответственности ( вины, стыда, агрессии, страха), подтверждение позиции зависимости ребенка. </a:t>
            </a:r>
          </a:p>
          <a:p>
            <a:pPr marL="0" indent="0">
              <a:buNone/>
            </a:pPr>
            <a:r>
              <a:rPr lang="ru-RU" dirty="0"/>
              <a:t>4.Проверка версий реальностью в позиции Я (вернуться в позицию над  травмой  и  проработать все вероятные реакции и возможные  последствия</a:t>
            </a:r>
            <a:r>
              <a:rPr lang="ru-RU" dirty="0" smtClean="0"/>
              <a:t>).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5. Принятие  клиентом собственного бессилия  в произошедшем. Грусть   и тоска по утраченному здоровому прошлому.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5.Признание </a:t>
            </a:r>
            <a:r>
              <a:rPr lang="ru-RU" dirty="0"/>
              <a:t>рисков дальнейшей жизни </a:t>
            </a:r>
            <a:r>
              <a:rPr lang="ru-RU" dirty="0" smtClean="0"/>
              <a:t>(конфронтация </a:t>
            </a:r>
            <a:r>
              <a:rPr lang="ru-RU" dirty="0"/>
              <a:t>с   утверждением клиента  « я сделаю так, чтобы этого </a:t>
            </a:r>
            <a:r>
              <a:rPr lang="ru-RU" dirty="0" smtClean="0"/>
              <a:t>никогда </a:t>
            </a:r>
            <a:r>
              <a:rPr lang="ru-RU" dirty="0" smtClean="0"/>
              <a:t>больше не </a:t>
            </a:r>
            <a:r>
              <a:rPr lang="ru-RU" dirty="0" smtClean="0"/>
              <a:t>случилось»).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59791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иллюзия справедливости мира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Подтверждение </a:t>
            </a:r>
            <a:r>
              <a:rPr lang="ru-RU" dirty="0"/>
              <a:t>ужаса небытия  - я живу как </a:t>
            </a:r>
            <a:r>
              <a:rPr lang="ru-RU" dirty="0" smtClean="0"/>
              <a:t>неживой.  Страшно быть объектом, но нет ресурса и подтверждения, чтобы вновь стать субъектом.  </a:t>
            </a:r>
            <a:endParaRPr lang="ru-RU" dirty="0"/>
          </a:p>
          <a:p>
            <a:r>
              <a:rPr lang="ru-RU" dirty="0" smtClean="0"/>
              <a:t>Возврат к ощущениям времени и наполненности жизнью через телесные практики. </a:t>
            </a:r>
          </a:p>
          <a:p>
            <a:r>
              <a:rPr lang="ru-RU" dirty="0" smtClean="0"/>
              <a:t> </a:t>
            </a:r>
            <a:r>
              <a:rPr lang="ru-RU" dirty="0"/>
              <a:t>Поиск  </a:t>
            </a:r>
            <a:r>
              <a:rPr lang="ru-RU" dirty="0" err="1"/>
              <a:t>дефицитарных</a:t>
            </a:r>
            <a:r>
              <a:rPr lang="ru-RU" dirty="0"/>
              <a:t> потребностей и </a:t>
            </a:r>
            <a:r>
              <a:rPr lang="ru-RU" dirty="0" smtClean="0"/>
              <a:t> восполнение потребностей Я.  Возврат к нормативному развитию через разрешение  удовлетворять потребности. </a:t>
            </a:r>
          </a:p>
          <a:p>
            <a:r>
              <a:rPr lang="ru-RU" dirty="0"/>
              <a:t> П</a:t>
            </a:r>
            <a:r>
              <a:rPr lang="ru-RU" dirty="0" smtClean="0"/>
              <a:t>оиск  решений: что я могу в ситуации, в которой не все от меня зависит, или ничего от меня не зависит?</a:t>
            </a:r>
          </a:p>
          <a:p>
            <a:r>
              <a:rPr lang="ru-RU" dirty="0"/>
              <a:t> </a:t>
            </a:r>
            <a:r>
              <a:rPr lang="ru-RU" dirty="0" smtClean="0"/>
              <a:t>П</a:t>
            </a:r>
            <a:r>
              <a:rPr lang="ru-RU" dirty="0" smtClean="0"/>
              <a:t>рогнозирование </a:t>
            </a:r>
            <a:r>
              <a:rPr lang="ru-RU" dirty="0" smtClean="0"/>
              <a:t>в условиях высокого риска </a:t>
            </a:r>
            <a:r>
              <a:rPr lang="ru-RU" dirty="0"/>
              <a:t>:</a:t>
            </a:r>
            <a:r>
              <a:rPr lang="ru-RU" dirty="0" smtClean="0"/>
              <a:t> нет прямой связи, нет рычагов управления миром,  нет </a:t>
            </a:r>
            <a:r>
              <a:rPr lang="ru-RU" dirty="0" err="1" smtClean="0"/>
              <a:t>предсказумости</a:t>
            </a:r>
            <a:r>
              <a:rPr lang="ru-RU" dirty="0" smtClean="0"/>
              <a:t> мира. Есть реальность самого человека, его мир чувств и мыслей.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29628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иллюзия бессмертия.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51723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 Поиск опасностей  и  поворот лицом к угрозе.</a:t>
            </a:r>
          </a:p>
          <a:p>
            <a:r>
              <a:rPr lang="ru-RU" dirty="0" smtClean="0"/>
              <a:t> Работа с вытесненным и забытым опытом (медленный темп работы).</a:t>
            </a:r>
          </a:p>
          <a:p>
            <a:r>
              <a:rPr lang="ru-RU" dirty="0" smtClean="0"/>
              <a:t>Заключение альянса с опорой на здоровую часть Я.</a:t>
            </a:r>
          </a:p>
          <a:p>
            <a:r>
              <a:rPr lang="ru-RU" dirty="0" smtClean="0"/>
              <a:t>Поиск возможностей  выживания в мире, полном </a:t>
            </a:r>
            <a:r>
              <a:rPr lang="ru-RU" dirty="0" smtClean="0"/>
              <a:t>угроз,  </a:t>
            </a:r>
            <a:r>
              <a:rPr lang="ru-RU" dirty="0" smtClean="0"/>
              <a:t>с опорой на ценности </a:t>
            </a:r>
            <a:r>
              <a:rPr lang="ru-RU" dirty="0" err="1" smtClean="0"/>
              <a:t>травматичного</a:t>
            </a:r>
            <a:r>
              <a:rPr lang="ru-RU" dirty="0" smtClean="0"/>
              <a:t> опыта. </a:t>
            </a:r>
          </a:p>
          <a:p>
            <a:r>
              <a:rPr lang="ru-RU" dirty="0" smtClean="0"/>
              <a:t> Восстановление смысла прихода в жизнь,  призвания, миссии.</a:t>
            </a:r>
          </a:p>
          <a:p>
            <a:r>
              <a:rPr lang="ru-RU" dirty="0" err="1"/>
              <a:t>П</a:t>
            </a:r>
            <a:r>
              <a:rPr lang="ru-RU" dirty="0" err="1" smtClean="0"/>
              <a:t>ростраивание</a:t>
            </a:r>
            <a:r>
              <a:rPr lang="ru-RU" dirty="0" smtClean="0"/>
              <a:t> смыслов дальнейшей жизни.</a:t>
            </a:r>
          </a:p>
          <a:p>
            <a:r>
              <a:rPr lang="ru-RU" dirty="0"/>
              <a:t> </a:t>
            </a:r>
            <a:r>
              <a:rPr lang="ru-RU" dirty="0" err="1"/>
              <a:t>П</a:t>
            </a:r>
            <a:r>
              <a:rPr lang="ru-RU" dirty="0" err="1" smtClean="0"/>
              <a:t>ростраивание</a:t>
            </a:r>
            <a:r>
              <a:rPr lang="ru-RU" dirty="0" smtClean="0"/>
              <a:t> долговременной перспективы </a:t>
            </a:r>
            <a:r>
              <a:rPr lang="ru-RU" dirty="0" smtClean="0"/>
              <a:t>жизни.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823270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604</TotalTime>
  <Words>759</Words>
  <Application>Microsoft Office PowerPoint</Application>
  <PresentationFormat>Экран (4:3)</PresentationFormat>
  <Paragraphs>88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 Ранняя эмоциональная травма:   психологическое сопровождение проживания.</vt:lpstr>
      <vt:lpstr> суть травмы –   горе, которое не подтверждено  людьми. </vt:lpstr>
      <vt:lpstr> определение степени травмы :</vt:lpstr>
      <vt:lpstr>Реакции психики на травму и горе :  травма- горе,  закрытое защитами и  запретами.</vt:lpstr>
      <vt:lpstr> травма и горе: сходство .  </vt:lpstr>
      <vt:lpstr> травма и горе  : различия </vt:lpstr>
      <vt:lpstr> 3 базовые  иллюзии  безопасности </vt:lpstr>
      <vt:lpstr> точка необратимости при травме выглядит как тире!</vt:lpstr>
      <vt:lpstr> динамика развития травмы</vt:lpstr>
      <vt:lpstr>  стратегия  помощи  при травме.   </vt:lpstr>
      <vt:lpstr> иллюзия непогрешимости </vt:lpstr>
      <vt:lpstr> иллюзия справедливости мира </vt:lpstr>
      <vt:lpstr> иллюзия бессмертия.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Ранняя эмоциональная травма:   психологическое сопровождение проживания.</dc:title>
  <dc:creator>домашний</dc:creator>
  <cp:lastModifiedBy>1234</cp:lastModifiedBy>
  <cp:revision>34</cp:revision>
  <dcterms:created xsi:type="dcterms:W3CDTF">2016-12-17T09:40:32Z</dcterms:created>
  <dcterms:modified xsi:type="dcterms:W3CDTF">2016-11-08T16:14:27Z</dcterms:modified>
</cp:coreProperties>
</file>