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708" r:id="rId5"/>
    <p:sldMasterId id="2147483720" r:id="rId6"/>
    <p:sldMasterId id="2147483732" r:id="rId7"/>
  </p:sldMasterIdLst>
  <p:sldIdLst>
    <p:sldId id="287" r:id="rId8"/>
    <p:sldId id="261" r:id="rId9"/>
    <p:sldId id="259" r:id="rId10"/>
    <p:sldId id="263" r:id="rId11"/>
    <p:sldId id="269" r:id="rId12"/>
    <p:sldId id="265" r:id="rId13"/>
    <p:sldId id="266" r:id="rId14"/>
    <p:sldId id="270" r:id="rId15"/>
    <p:sldId id="267" r:id="rId16"/>
    <p:sldId id="273" r:id="rId17"/>
    <p:sldId id="274" r:id="rId18"/>
    <p:sldId id="277" r:id="rId19"/>
    <p:sldId id="278" r:id="rId20"/>
    <p:sldId id="279" r:id="rId21"/>
    <p:sldId id="281" r:id="rId22"/>
    <p:sldId id="282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B3FF"/>
    <a:srgbClr val="9999FF"/>
    <a:srgbClr val="00642D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54" y="-9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587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718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485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336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60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666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12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97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61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146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2271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598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589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606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4314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9515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721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1374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1902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68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1895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7269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154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825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0292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7010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2052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3412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8428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5804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5377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1735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4168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3502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5822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8525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9002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5167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498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1328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831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4741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5180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8089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59499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7492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6993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24700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1073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814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128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616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41837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6860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2568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3837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31183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9474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4931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2516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69164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03661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92630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34978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20761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55139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65C3C-EDE3-4282-B043-2E558196C4C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621824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D840E-3FCF-4FE3-835C-9A361B2EB2A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14863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7063A-AA2C-4C28-AD5D-0D75447558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051970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491A9-9613-4506-95F6-3D1B2458B8C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600054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95C1D-FCCB-40F8-A05F-0741E757803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030060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6B5FD-FA69-446B-B5E3-4500D468790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73832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4E0A7-AAC3-470B-946F-44A145D566A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504329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996B0-D1F6-41ED-AA2B-D095A2E5C12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357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27095-9D06-4A83-AF6B-EBAF8841684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622828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5E0C7-F2A2-4DF0-863C-B34729978B8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628868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CC410-334A-4102-9194-25BA4CA587B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190738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655B3-E9E2-48E6-94AE-6463121CBA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38803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3D3E2-7EA0-4264-9593-CB81545440F9}" type="datetimeFigureOut">
              <a:rPr lang="ru-RU" smtClean="0"/>
              <a:t>09.03.2017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F7B75-C111-4A48-9520-0DBB5835DB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36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031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002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6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E787F-2885-46A4-B84A-89DACD5E4F7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93874-1233-4430-BBB7-5D11D15032E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299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3D3E2-7EA0-4264-9593-CB81545440F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F7B75-C111-4A48-9520-0DBB5835DBD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318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B03610-3679-4D5F-A117-EA130282C088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8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52.jpe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Новая папка\документы\Работа Оксана\ОФОРМЛЕНИЕ\КАРТИНКИ\ФОНЫ\разные\45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87425"/>
            <a:ext cx="9273710" cy="734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52120" y="548680"/>
            <a:ext cx="30243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РОО «Ассоциация замещающих родителей Мурманской области»</a:t>
            </a:r>
            <a:endParaRPr lang="ru-RU" sz="28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2052" name="Picture 4" descr="D:\Новая папка\документы\Работа Оксана\ОФОРМЛЕНИЕ\КАРТИНКИ\для службы\main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73016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764123"/>
            <a:ext cx="35283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Служба сопровождения замещающих семей 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города Кировска</a:t>
            </a:r>
            <a:endParaRPr lang="ru-RU" sz="2800" b="1" dirty="0">
              <a:solidFill>
                <a:srgbClr val="0070C0"/>
              </a:solidFill>
              <a:latin typeface="Georgia" panose="02040502050405020303" pitchFamily="18" charset="0"/>
            </a:endParaRPr>
          </a:p>
        </p:txBody>
      </p:sp>
      <p:pic>
        <p:nvPicPr>
          <p:cNvPr id="2054" name="Picture 6" descr="D:\Новая папка\документы\Работа Оксана\ОФОРМЛЕНИЕ\КАРТИНКИ\для службы\Found_26298287_16929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73016"/>
            <a:ext cx="2069249" cy="206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76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1" r="12970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8240" y="5805264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с Ольгой Горбачевой</a:t>
            </a:r>
            <a:endParaRPr lang="ru-RU" sz="5400" dirty="0">
              <a:solidFill>
                <a:prstClr val="white"/>
              </a:solidFill>
            </a:endParaRPr>
          </a:p>
        </p:txBody>
      </p:sp>
      <p:pic>
        <p:nvPicPr>
          <p:cNvPr id="3" name="Programma_Pust_govoryat_-_Zastavka_(xMusic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88" y="-171400"/>
            <a:ext cx="7636024" cy="1529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45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2481263"/>
            <a:ext cx="2524125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25" y="1942874"/>
            <a:ext cx="33496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5" y="283717"/>
            <a:ext cx="1670050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025" y="548680"/>
            <a:ext cx="187166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927" y="2325690"/>
            <a:ext cx="1774825" cy="177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069" y="4108450"/>
            <a:ext cx="1951037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337" y="4826869"/>
            <a:ext cx="174307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2" y="4303150"/>
            <a:ext cx="204311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74" y="2466185"/>
            <a:ext cx="179863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2" y="590324"/>
            <a:ext cx="1987550" cy="190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76" y="2223525"/>
            <a:ext cx="573087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0226">
            <a:off x="5799809" y="3045621"/>
            <a:ext cx="633413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351" y="3840163"/>
            <a:ext cx="579437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4341949"/>
            <a:ext cx="296266" cy="480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770" y="4036562"/>
            <a:ext cx="465164" cy="485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648" y="3213103"/>
            <a:ext cx="646113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761" y="2289610"/>
            <a:ext cx="525069" cy="5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73313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D:\Новая папка\документы\Работа Оксана\фото\2016-2017\день открытых дверей 18.11\IMG_69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5" y="119990"/>
            <a:ext cx="4713716" cy="314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Новая папка\документы\Работа Оксана\ОФОРМЛЕНИЕ\КАРТИНКИ\РАМКИ\узоры, рамки, фоны\фотошопные\0_6a5b0_542f8739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03" y="-102254"/>
            <a:ext cx="4900873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D:\Новая папка\документы\Работа Оксана\фото\2016-2017\день открытых дверей 18.11\IMG_698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274" y="3327623"/>
            <a:ext cx="4868726" cy="341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D:\Новая папка\документы\Работа Оксана\ОФОРМЛЕНИЕ\КАРТИНКИ\РАМКИ\узоры, рамки, фоны\фотошопные\0_6a5b0_542f8739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07666"/>
            <a:ext cx="5042466" cy="3750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92080" y="404664"/>
            <a:ext cx="35283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prstClr val="black"/>
                </a:solidFill>
                <a:latin typeface="Georgia" panose="02040502050405020303" pitchFamily="18" charset="0"/>
              </a:rPr>
              <a:t>День открытых дверей в Службе сопровождения замещающих семей г. Кировска</a:t>
            </a:r>
            <a:endParaRPr lang="ru-RU" sz="2800" dirty="0">
              <a:solidFill>
                <a:prstClr val="black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3789040"/>
            <a:ext cx="35283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«Эффективные формы работы с семьей на современном этапе развития образования»</a:t>
            </a:r>
            <a:endParaRPr lang="ru-RU" sz="28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083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Новая папка\документы\Работа Оксана\ОФОРМЛЕНИЕ\КАРТИНКИ\РАМКИ\зима. новый год\фотошопные\43027abb220fa328bf7c8048173872ac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0" r="14332" b="14626"/>
          <a:stretch/>
        </p:blipFill>
        <p:spPr bwMode="auto">
          <a:xfrm>
            <a:off x="0" y="-675456"/>
            <a:ext cx="9144000" cy="753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Новая папка\документы\Работа Оксана\фото\2014-2015\Новый год 2015\новый год в цдт\IMG_23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29383"/>
            <a:ext cx="4141373" cy="276091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Новая папка\документы\Работа Оксана\фото\2014-2015\Новый год 2015\новый год в цдт\IMG_23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75094"/>
            <a:ext cx="4127152" cy="297531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Новая папка\документы\Работа Оксана\фото\2014-2015\Новый год 2015\новый год в цдт\IMG_24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97" y="775094"/>
            <a:ext cx="3996443" cy="297531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:\Новая папка\документы\Работа Оксана\фото\2015-2016\Новый год 2016\ДК\IMG_456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97" y="3829383"/>
            <a:ext cx="3996443" cy="276091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07704" y="116632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white"/>
                </a:solidFill>
                <a:latin typeface="Georgia" panose="02040502050405020303" pitchFamily="18" charset="0"/>
              </a:rPr>
              <a:t>Ежегодные новогодние мероприятия</a:t>
            </a:r>
            <a:endParaRPr lang="ru-RU" sz="2400" b="1" dirty="0">
              <a:solidFill>
                <a:prstClr val="white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80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Новая папка\документы\Работа Оксана\ОФОРМЛЕНИЕ\КАРТИНКИ\ФОНЫ\времена года\зима, новый год\з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" t="2504" r="1350" b="1428"/>
          <a:stretch/>
        </p:blipFill>
        <p:spPr bwMode="auto">
          <a:xfrm>
            <a:off x="0" y="0"/>
            <a:ext cx="92631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116632"/>
            <a:ext cx="81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Ежегодные экскурсии в ЭТЦ «Снежная деревня»</a:t>
            </a:r>
            <a:endParaRPr lang="ru-RU" sz="20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3075" name="Picture 3" descr="D:\Новая папка\документы\Работа Оксана\фото\2014-2015\Новый год 2015\Снежная деревня 2015\IMG_27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7686"/>
            <a:ext cx="2808312" cy="18722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Новая папка\документы\Работа Оксана\фото\2015-2016\Новый год 2016\Снежка 2016\1TdKDMAMMtU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33"/>
          <a:stretch/>
        </p:blipFill>
        <p:spPr bwMode="auto">
          <a:xfrm>
            <a:off x="5055973" y="706673"/>
            <a:ext cx="3699101" cy="21795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Новая папка\документы\Работа Оксана\фото\2016-2017\снежная деревня 2017\20170119_18245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2" y="3318644"/>
            <a:ext cx="1889194" cy="2518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Новая папка\документы\Работа Оксана\фото\2016-2017\снежная деревня 2017\20170119_1842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23058"/>
            <a:ext cx="2974976" cy="2231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Новая папка\документы\Работа Оксана\фото\2014-2015\Новый год 2015\Снежная деревня 2015\IMG_278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6" r="23440" b="13205"/>
          <a:stretch/>
        </p:blipFill>
        <p:spPr bwMode="auto">
          <a:xfrm>
            <a:off x="1187624" y="3635026"/>
            <a:ext cx="2425214" cy="22025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375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кое оно, счастливое детство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09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J:\ассоциация\фото ассациация\SAM_28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40613">
            <a:off x="1235023" y="896255"/>
            <a:ext cx="6785679" cy="5147757"/>
          </a:xfrm>
          <a:prstGeom prst="rect">
            <a:avLst/>
          </a:prstGeom>
          <a:noFill/>
        </p:spPr>
      </p:pic>
      <p:pic>
        <p:nvPicPr>
          <p:cNvPr id="6146" name="Picture 2" descr="D:\Новая папка\документы\Работа Оксана\ОФОРМЛЕНИЕ\КАРТИНКИ\РАМКИ\узоры, рамки, фоны\фотошопные\d8e158093af3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" y="0"/>
            <a:ext cx="91734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0"/>
            <a:ext cx="89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Тренинг для замещающих родителей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«Навстречу друг другу»</a:t>
            </a:r>
            <a:endParaRPr lang="ru-RU" sz="2400" b="1" i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3928" y="6194013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г</a:t>
            </a:r>
            <a:r>
              <a:rPr lang="ru-RU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. Кировск</a:t>
            </a:r>
            <a:endParaRPr lang="ru-RU" sz="24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7397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Новая папка\документы\Работа Оксана\ОФОРМЛЕНИЕ\КАРТИНКИ\РАМКИ\узоры, рамки, фоны\фотошопные\glazur-b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" y="0"/>
            <a:ext cx="9116828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фото ассоциация\г. Полярные зори Семинар 1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11"/>
          <a:stretch/>
        </p:blipFill>
        <p:spPr bwMode="auto">
          <a:xfrm>
            <a:off x="395536" y="113159"/>
            <a:ext cx="3672408" cy="486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фото ассоциация\г. Полярные зори Семинар 15 (1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84"/>
          <a:stretch/>
        </p:blipFill>
        <p:spPr bwMode="auto">
          <a:xfrm>
            <a:off x="4584640" y="2672540"/>
            <a:ext cx="4439215" cy="374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16016" y="188640"/>
            <a:ext cx="4176464" cy="2160240"/>
          </a:xfrm>
          <a:prstGeom prst="rect">
            <a:avLst/>
          </a:prstGeom>
          <a:solidFill>
            <a:srgbClr val="B3B3FF"/>
          </a:solidFill>
          <a:ln w="5715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Семинар для замещающих родителей</a:t>
            </a:r>
            <a:r>
              <a:rPr lang="ru-RU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«Социальные гарантии опекунам, приемным родителям, детям-сиротам и детям, оставшимся без попечения родителей»</a:t>
            </a:r>
            <a:endParaRPr lang="ru-RU" sz="2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5585960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г</a:t>
            </a:r>
            <a:r>
              <a:rPr lang="ru-RU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. Полярные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Зори</a:t>
            </a:r>
            <a:endParaRPr lang="ru-RU" sz="24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5069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75000">
              <a:srgbClr val="B43E85"/>
            </a:gs>
            <a:gs pos="100000">
              <a:srgbClr val="F8B049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Новая папка\документы\Работа Оксана\ОФОРМЛЕНИЕ\КАРТИНКИ\РАМКИ\строгие рамки\строгие рамки простые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0099"/>
            <a:ext cx="4578236" cy="3477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:\Новая папка\документы\Работа Оксана\ОФОРМЛЕНИЕ\КАРТИНКИ\РАМКИ\строгие рамки\строгие рамки простые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236" y="-1"/>
            <a:ext cx="4596054" cy="349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Новая папка\документы\Работа Оксана\фото\2016-2017\Безусловное принятие Лена Т\20160927_1730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88639"/>
            <a:ext cx="4320481" cy="31914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0905" y="188639"/>
            <a:ext cx="3816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prstClr val="white"/>
                </a:solidFill>
                <a:latin typeface="Georgia" panose="02040502050405020303" pitchFamily="18" charset="0"/>
              </a:rPr>
              <a:t>Интерактивное занятие для родителей и детей </a:t>
            </a:r>
            <a:r>
              <a:rPr lang="ru-RU" sz="28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«Безусловное принятие»</a:t>
            </a:r>
            <a:endParaRPr lang="ru-RU" sz="2800" b="1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Picture 2" descr="D:\Новая папка\документы\Работа Оксана\фото\2016-2017\Безусловное принятие Лена Т\20160927_1718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56" y="3524504"/>
            <a:ext cx="4252123" cy="31890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52120" y="459583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CC0066"/>
                </a:solidFill>
                <a:latin typeface="Georgia" panose="02040502050405020303" pitchFamily="18" charset="0"/>
              </a:rPr>
              <a:t>г</a:t>
            </a:r>
            <a:r>
              <a:rPr lang="ru-RU" sz="2800" b="1" i="1" dirty="0" smtClean="0">
                <a:solidFill>
                  <a:srgbClr val="CC0066"/>
                </a:solidFill>
                <a:latin typeface="Georgia" panose="02040502050405020303" pitchFamily="18" charset="0"/>
              </a:rPr>
              <a:t>. Кировск</a:t>
            </a:r>
            <a:endParaRPr lang="ru-RU" sz="2800" b="1" i="1" dirty="0">
              <a:solidFill>
                <a:srgbClr val="CC0066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592026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F:\фото ассоциация\собрание 2016 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4198790"/>
            <a:ext cx="3102071" cy="232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J:\ассоциация\фото ассациация\SAM_28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13" y="3573016"/>
            <a:ext cx="4024342" cy="3057780"/>
          </a:xfrm>
          <a:prstGeom prst="rect">
            <a:avLst/>
          </a:prstGeom>
          <a:noFill/>
        </p:spPr>
      </p:pic>
      <p:pic>
        <p:nvPicPr>
          <p:cNvPr id="7173" name="Picture 5" descr="F:\фото ассоциация\ТренингНавстречу друг другу г. Кол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565" y="332656"/>
            <a:ext cx="4350907" cy="326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D:\Новая папка\документы\Работа Оксана\ОФОРМЛЕНИЕ\КАРТИНКИ\РАМКИ\узоры, рамки, фоны\фотошопные\ramka01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256" y="0"/>
            <a:ext cx="93298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:\фото ассоциация\ТренингНавстречу друг другу г. Кол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120"/>
            <a:ext cx="2369840" cy="177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3528" y="548680"/>
            <a:ext cx="33843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Georgia" panose="02040502050405020303" pitchFamily="18" charset="0"/>
              </a:rPr>
              <a:t>Общее собрание РОО «Ассоциация замещающих родителей Мурманской области»</a:t>
            </a:r>
            <a:endParaRPr lang="ru-RU" sz="2800" dirty="0">
              <a:latin typeface="Georgia" panose="020405020504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95820" y="6431653"/>
            <a:ext cx="2570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Georgia" panose="02040502050405020303" pitchFamily="18" charset="0"/>
              </a:rPr>
              <a:t>г.  Мурманск</a:t>
            </a:r>
            <a:endParaRPr lang="ru-RU" sz="2400" b="1" i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515803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Новая папка\документы\Работа Оксана\ОФОРМЛЕНИЕ\КАРТИНКИ\ФОНЫ\разные\ж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505055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Новая папка\документы\Работа Оксана\ОФОРМЛЕНИЕ\КАРТИНКИ\РАМКИ\узоры, рамки, фоны\фотошопные\0_6a5b0_542f8739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00337"/>
            <a:ext cx="3096344" cy="248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:\Новая папка\документы\Работа Оксана\фото\МЫ\наши\IMG_3022 -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117" y="3000337"/>
            <a:ext cx="2580616" cy="2563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Новая папка\документы\Работа Оксана\ОФОРМЛЕНИЕ\КАРТИНКИ\РАМКИ\узоры, рамки, фоны\фотошопные\0_6a5b0_542f8739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83658"/>
            <a:ext cx="2741774" cy="268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27584" y="5733256"/>
            <a:ext cx="35283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latin typeface="Georgia" panose="02040502050405020303" pitchFamily="18" charset="0"/>
                <a:cs typeface="Times New Roman" pitchFamily="18" charset="0"/>
              </a:rPr>
              <a:t>Алла  </a:t>
            </a:r>
            <a:r>
              <a:rPr lang="ru-RU" sz="1600" i="1" dirty="0" err="1" smtClean="0">
                <a:latin typeface="Georgia" panose="02040502050405020303" pitchFamily="18" charset="0"/>
                <a:cs typeface="Times New Roman" pitchFamily="18" charset="0"/>
              </a:rPr>
              <a:t>Алевтиновна</a:t>
            </a:r>
            <a:r>
              <a:rPr lang="ru-RU" sz="1600" i="1" dirty="0" smtClean="0">
                <a:latin typeface="Georgia" panose="02040502050405020303" pitchFamily="18" charset="0"/>
                <a:cs typeface="Times New Roman" pitchFamily="18" charset="0"/>
              </a:rPr>
              <a:t> Александрова, председатель совета Ассоциации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7584" y="476672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Georgia" panose="02040502050405020303" pitchFamily="18" charset="0"/>
              </a:rPr>
              <a:t>Региональная общественная организация </a:t>
            </a:r>
          </a:p>
          <a:p>
            <a:pPr algn="ctr"/>
            <a:r>
              <a:rPr lang="ru-RU" sz="2400" dirty="0" smtClean="0">
                <a:latin typeface="Georgia" panose="02040502050405020303" pitchFamily="18" charset="0"/>
              </a:rPr>
              <a:t>«Ассоциация замещающих родителей Мурманской области» была создана </a:t>
            </a:r>
            <a:r>
              <a:rPr lang="ru-RU" sz="24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20 сентября 2014 года. </a:t>
            </a:r>
          </a:p>
          <a:p>
            <a:pPr algn="ctr"/>
            <a:r>
              <a:rPr lang="ru-RU" sz="2400" dirty="0" smtClean="0">
                <a:latin typeface="Georgia" panose="02040502050405020303" pitchFamily="18" charset="0"/>
              </a:rPr>
              <a:t>Из числа представителей замещающих родителей муниципалитетов Мурманской области создан Совет Ассоциации, в состав которого входят </a:t>
            </a: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9 человек.</a:t>
            </a:r>
            <a:endParaRPr lang="ru-RU" sz="24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2080" y="5612965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solidFill>
                  <a:prstClr val="black"/>
                </a:solidFill>
                <a:latin typeface="Georgia" panose="02040502050405020303" pitchFamily="18" charset="0"/>
                <a:cs typeface="Times New Roman" pitchFamily="18" charset="0"/>
              </a:rPr>
              <a:t>Елена  Евгеньевна  Игнатченко, председатель  Ассоциации</a:t>
            </a:r>
            <a:r>
              <a:rPr lang="ru-RU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endParaRPr lang="ru-RU" sz="16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ххх\Desktop\лена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8783" y="3140968"/>
            <a:ext cx="2862971" cy="221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82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Новая папка\документы\Работа Оксана\ОФОРМЛЕНИЕ\КАРТИНКИ\ФОНЫ\для педагога\Тест 11111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1268760"/>
            <a:ext cx="6912768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Цель деятельности </a:t>
            </a:r>
            <a:endParaRPr lang="ru-RU" sz="2400" b="1" dirty="0" smtClean="0">
              <a:solidFill>
                <a:srgbClr val="C00000"/>
              </a:solidFill>
              <a:latin typeface="Georgia" panose="02040502050405020303" pitchFamily="18" charset="0"/>
              <a:ea typeface="Calibri"/>
              <a:cs typeface="Times New Roman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РОО 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 </a:t>
            </a: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«Ассоциация замещающих родителей      Мурманской области: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03829" y="2643987"/>
            <a:ext cx="6840760" cy="218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prstClr val="black"/>
                </a:solidFill>
                <a:latin typeface="Georgia" panose="02040502050405020303" pitchFamily="18" charset="0"/>
                <a:ea typeface="Calibri"/>
                <a:cs typeface="Times New Roman"/>
              </a:rPr>
              <a:t>развитие </a:t>
            </a:r>
            <a:r>
              <a:rPr lang="ru-RU" sz="2000" dirty="0">
                <a:solidFill>
                  <a:prstClr val="black"/>
                </a:solidFill>
                <a:latin typeface="Georgia" panose="02040502050405020303" pitchFamily="18" charset="0"/>
                <a:ea typeface="Calibri"/>
                <a:cs typeface="Times New Roman"/>
              </a:rPr>
              <a:t>института семейного жизнеустройства и содействие </a:t>
            </a:r>
            <a:r>
              <a:rPr lang="ru-RU" sz="2000" dirty="0" smtClean="0">
                <a:solidFill>
                  <a:prstClr val="black"/>
                </a:solidFill>
                <a:latin typeface="Georgia" panose="02040502050405020303" pitchFamily="18" charset="0"/>
                <a:ea typeface="Calibri"/>
                <a:cs typeface="Times New Roman"/>
              </a:rPr>
              <a:t>созданию </a:t>
            </a:r>
            <a:r>
              <a:rPr lang="ru-RU" sz="2000" dirty="0">
                <a:solidFill>
                  <a:prstClr val="black"/>
                </a:solidFill>
                <a:latin typeface="Georgia" panose="02040502050405020303" pitchFamily="18" charset="0"/>
                <a:ea typeface="Calibri"/>
                <a:cs typeface="Times New Roman"/>
              </a:rPr>
              <a:t>необходимых условий для полноценного и всестороннего развития, воспитания, обучения детей-сирот и детей, оставшихся без попечения родителей в замещающих семьях Мурманской области.</a:t>
            </a:r>
          </a:p>
        </p:txBody>
      </p:sp>
    </p:spTree>
    <p:extLst>
      <p:ext uri="{BB962C8B-B14F-4D97-AF65-F5344CB8AC3E}">
        <p14:creationId xmlns:p14="http://schemas.microsoft.com/office/powerpoint/2010/main" val="44993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Новая папка\документы\Работа Оксана\ОФОРМЛЕНИЕ\КАРТИНКИ\ФОНЫ\для педагога\р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556737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152993"/>
            <a:ext cx="712879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Основные </a:t>
            </a:r>
            <a:r>
              <a:rPr lang="ru-RU" sz="2400" b="1" dirty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виды деятельности </a:t>
            </a:r>
            <a:r>
              <a:rPr lang="ru-RU" sz="2400" b="1" dirty="0" smtClean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:</a:t>
            </a:r>
            <a:endParaRPr lang="ru-RU" sz="2400" b="1" dirty="0">
              <a:solidFill>
                <a:srgbClr val="C00000"/>
              </a:solidFill>
              <a:latin typeface="Georgia" panose="02040502050405020303" pitchFamily="18" charset="0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Georgia" panose="02040502050405020303" pitchFamily="18" charset="0"/>
                <a:ea typeface="Calibri"/>
                <a:cs typeface="Times New Roman"/>
              </a:rPr>
              <a:t>оказание психолого-педагогической, юридической помощи;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Georgia" panose="02040502050405020303" pitchFamily="18" charset="0"/>
                <a:ea typeface="Calibri"/>
                <a:cs typeface="Times New Roman"/>
              </a:rPr>
              <a:t>участие в проведении встреч с населением;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Georgia" panose="02040502050405020303" pitchFamily="18" charset="0"/>
                <a:ea typeface="Calibri"/>
                <a:cs typeface="Times New Roman"/>
              </a:rPr>
              <a:t>проведение конкурсов для замещающих семей и привлечение к активному участию в региональных, всероссийских конкурсах;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Georgia" panose="02040502050405020303" pitchFamily="18" charset="0"/>
                <a:ea typeface="Calibri"/>
                <a:cs typeface="Times New Roman"/>
              </a:rPr>
              <a:t>участие в творческих проектах;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400" dirty="0">
                <a:latin typeface="Georgia" panose="02040502050405020303" pitchFamily="18" charset="0"/>
                <a:ea typeface="Calibri"/>
                <a:cs typeface="Times New Roman"/>
              </a:rPr>
              <a:t>рекламно-агитационно-просветительская работа </a:t>
            </a:r>
          </a:p>
        </p:txBody>
      </p:sp>
    </p:spTree>
    <p:extLst>
      <p:ext uri="{BB962C8B-B14F-4D97-AF65-F5344CB8AC3E}">
        <p14:creationId xmlns:p14="http://schemas.microsoft.com/office/powerpoint/2010/main" val="256108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D:\Новая папка\документы\Работа Оксана\ОФОРМЛЕНИЕ\фоны, рамки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3850" y="188913"/>
            <a:ext cx="5040313" cy="4392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220119" y="2852936"/>
            <a:ext cx="1728192" cy="1368152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i="1" dirty="0">
                <a:solidFill>
                  <a:srgbClr val="7030A0"/>
                </a:solidFill>
                <a:latin typeface="Georgia" pitchFamily="18" charset="0"/>
              </a:rPr>
              <a:t>Досуг</a:t>
            </a: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207337" y="1718484"/>
            <a:ext cx="2448272" cy="864096"/>
          </a:xfrm>
          <a:prstGeom prst="round2Diag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C00000"/>
                </a:solidFill>
              </a:rPr>
              <a:t>Самореализация.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C00000"/>
                </a:solidFill>
              </a:rPr>
              <a:t>Самореабилитация.</a:t>
            </a: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3203848" y="4648670"/>
            <a:ext cx="1944216" cy="1080120"/>
          </a:xfrm>
          <a:prstGeom prst="round2Diag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C00000"/>
                </a:solidFill>
              </a:rPr>
              <a:t>Школа поддержки и ободрения.</a:t>
            </a:r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251520" y="4581525"/>
            <a:ext cx="2520280" cy="1944216"/>
          </a:xfrm>
          <a:prstGeom prst="round2Diag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C00000"/>
                </a:solidFill>
              </a:rPr>
              <a:t>Профилактика правонарушений, бездуховности, эмоциональной бедности, интеллектуальной узости. </a:t>
            </a:r>
          </a:p>
        </p:txBody>
      </p:sp>
      <p:sp>
        <p:nvSpPr>
          <p:cNvPr id="13" name="Прямоугольник с двумя скругленными противолежащими углами 12"/>
          <p:cNvSpPr/>
          <p:nvPr/>
        </p:nvSpPr>
        <p:spPr>
          <a:xfrm>
            <a:off x="3419872" y="1718484"/>
            <a:ext cx="2952328" cy="864096"/>
          </a:xfrm>
          <a:prstGeom prst="round2Diag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C00000"/>
                </a:solidFill>
              </a:rPr>
              <a:t>Дополнительное образование, развитие, самовоспитание.</a:t>
            </a:r>
          </a:p>
        </p:txBody>
      </p:sp>
      <p:sp>
        <p:nvSpPr>
          <p:cNvPr id="14" name="Стрелка вправо 13"/>
          <p:cNvSpPr/>
          <p:nvPr/>
        </p:nvSpPr>
        <p:spPr>
          <a:xfrm rot="19069885">
            <a:off x="3611040" y="2718214"/>
            <a:ext cx="503238" cy="25717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13317848">
            <a:off x="2084869" y="2715616"/>
            <a:ext cx="503238" cy="2746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2843332">
            <a:off x="3607275" y="4217905"/>
            <a:ext cx="566737" cy="2540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" name="Стрелка вправо 16"/>
          <p:cNvSpPr/>
          <p:nvPr/>
        </p:nvSpPr>
        <p:spPr>
          <a:xfrm rot="7790408">
            <a:off x="2057880" y="4223661"/>
            <a:ext cx="557213" cy="24606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00113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  <a:ea typeface="Calibri"/>
              </a:rPr>
              <a:t>Клубная </a:t>
            </a:r>
            <a:r>
              <a:rPr lang="ru-RU" sz="2000" b="1" dirty="0" smtClean="0">
                <a:solidFill>
                  <a:srgbClr val="C00000"/>
                </a:solidFill>
                <a:latin typeface="Georgia" panose="02040502050405020303" pitchFamily="18" charset="0"/>
                <a:ea typeface="Calibri"/>
              </a:rPr>
              <a:t>деятельность - одна </a:t>
            </a:r>
            <a:r>
              <a:rPr lang="ru-RU" sz="2000" b="1" dirty="0">
                <a:solidFill>
                  <a:srgbClr val="C00000"/>
                </a:solidFill>
                <a:latin typeface="Georgia" panose="02040502050405020303" pitchFamily="18" charset="0"/>
                <a:ea typeface="Calibri"/>
              </a:rPr>
              <a:t>из наиболее эффективных и доступных форм взаимодействия замещающих </a:t>
            </a:r>
            <a:r>
              <a:rPr lang="ru-RU" sz="2000" b="1" dirty="0" smtClean="0">
                <a:solidFill>
                  <a:srgbClr val="C00000"/>
                </a:solidFill>
                <a:latin typeface="Georgia" panose="02040502050405020303" pitchFamily="18" charset="0"/>
                <a:ea typeface="Calibri"/>
              </a:rPr>
              <a:t>семей.</a:t>
            </a:r>
            <a:endParaRPr lang="ru-RU" sz="20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908664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Новая папка\документы\Работа Оксана\ОФОРМЛЕНИЕ\КАРТИНКИ\ФОНЫ\для педагога\ramka-knig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34" y="22785"/>
            <a:ext cx="91551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184482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20824142">
            <a:off x="777549" y="1124817"/>
            <a:ext cx="341243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Клуб «</a:t>
            </a:r>
            <a:r>
              <a:rPr lang="ru-RU" sz="2000" b="1" dirty="0" err="1" smtClean="0">
                <a:solidFill>
                  <a:srgbClr val="C00000"/>
                </a:solidFill>
                <a:latin typeface="Georgia" pitchFamily="18" charset="0"/>
              </a:rPr>
              <a:t>ДаР</a:t>
            </a:r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» </a:t>
            </a: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(Содружество </a:t>
            </a:r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д</a:t>
            </a: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етей, </a:t>
            </a:r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а</a:t>
            </a: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 также их </a:t>
            </a:r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</a:rPr>
              <a:t>р</a:t>
            </a: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одителей)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</a:rPr>
              <a:t>Цель</a:t>
            </a:r>
            <a:r>
              <a:rPr lang="ru-RU" sz="2000" b="1" dirty="0">
                <a:solidFill>
                  <a:srgbClr val="002060"/>
                </a:solidFill>
                <a:latin typeface="Georgia" pitchFamily="18" charset="0"/>
              </a:rPr>
              <a:t>: 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</a:rPr>
              <a:t>создание условий для всестороннего развития личности ребёнка, воспитывающегося в замещающей семье и  	      организация   	      совместной     досуговой 	деятельности.</a:t>
            </a:r>
          </a:p>
        </p:txBody>
      </p:sp>
      <p:sp>
        <p:nvSpPr>
          <p:cNvPr id="8" name="TextBox 7"/>
          <p:cNvSpPr txBox="1"/>
          <p:nvPr/>
        </p:nvSpPr>
        <p:spPr>
          <a:xfrm rot="20312769">
            <a:off x="4186801" y="257209"/>
            <a:ext cx="2679950" cy="3913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Georgia" panose="02040502050405020303" pitchFamily="18" charset="0"/>
                <a:ea typeface="Calibri"/>
                <a:cs typeface="Times New Roman"/>
              </a:rPr>
              <a:t>Клуб замещающих родителей «Колосок».</a:t>
            </a:r>
          </a:p>
          <a:p>
            <a:pPr algn="ctr">
              <a:spcAft>
                <a:spcPts val="100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Georgia" panose="02040502050405020303" pitchFamily="18" charset="0"/>
                <a:ea typeface="Calibri"/>
                <a:cs typeface="Times New Roman"/>
              </a:rPr>
              <a:t>Цель</a:t>
            </a:r>
            <a:r>
              <a:rPr lang="ru-RU" sz="2000" b="1" dirty="0">
                <a:solidFill>
                  <a:srgbClr val="002060"/>
                </a:solidFill>
                <a:latin typeface="Georgia" panose="02040502050405020303" pitchFamily="18" charset="0"/>
                <a:ea typeface="Calibri"/>
                <a:cs typeface="Times New Roman"/>
              </a:rPr>
              <a:t>:</a:t>
            </a:r>
            <a:r>
              <a:rPr lang="ru-RU" sz="2000" dirty="0">
                <a:solidFill>
                  <a:srgbClr val="002060"/>
                </a:solidFill>
                <a:latin typeface="Georgia" panose="02040502050405020303" pitchFamily="18" charset="0"/>
                <a:ea typeface="Calibri"/>
                <a:cs typeface="Times New Roman"/>
              </a:rPr>
              <a:t> содействие в оказании комплексной психолого-педагогической и социальной помощи замещающим родителям.</a:t>
            </a:r>
            <a:endParaRPr lang="ru-RU" sz="2000" dirty="0">
              <a:solidFill>
                <a:srgbClr val="002060"/>
              </a:solidFill>
              <a:effectLst/>
              <a:latin typeface="Georgia" panose="02040502050405020303" pitchFamily="18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083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335</Words>
  <Application>Microsoft Office PowerPoint</Application>
  <PresentationFormat>Экран (4:3)</PresentationFormat>
  <Paragraphs>45</Paragraphs>
  <Slides>16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Тема Office</vt:lpstr>
      <vt:lpstr>1_Тема Office</vt:lpstr>
      <vt:lpstr>2_Тема Office</vt:lpstr>
      <vt:lpstr>3_Тема Office</vt:lpstr>
      <vt:lpstr>5_Тема Office</vt:lpstr>
      <vt:lpstr>4_Тема Office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ОксаРомка</dc:creator>
  <cp:lastModifiedBy>Admin</cp:lastModifiedBy>
  <cp:revision>30</cp:revision>
  <dcterms:created xsi:type="dcterms:W3CDTF">2017-02-27T12:05:17Z</dcterms:created>
  <dcterms:modified xsi:type="dcterms:W3CDTF">2017-03-09T06:04:09Z</dcterms:modified>
</cp:coreProperties>
</file>