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sldIdLst>
    <p:sldId id="258" r:id="rId2"/>
    <p:sldId id="272" r:id="rId3"/>
    <p:sldId id="259" r:id="rId4"/>
    <p:sldId id="260" r:id="rId5"/>
    <p:sldId id="261" r:id="rId6"/>
    <p:sldId id="262" r:id="rId7"/>
    <p:sldId id="268" r:id="rId8"/>
    <p:sldId id="269" r:id="rId9"/>
    <p:sldId id="270" r:id="rId10"/>
    <p:sldId id="264" r:id="rId11"/>
    <p:sldId id="265" r:id="rId12"/>
    <p:sldId id="266" r:id="rId13"/>
    <p:sldId id="271" r:id="rId14"/>
    <p:sldId id="267" r:id="rId15"/>
    <p:sldId id="263" r:id="rId16"/>
  </p:sldIdLst>
  <p:sldSz cx="12801600" cy="9601200" type="A3"/>
  <p:notesSz cx="6858000" cy="9144000"/>
  <p:defaultTextStyle>
    <a:defPPr>
      <a:defRPr lang="ru-RU"/>
    </a:defPPr>
    <a:lvl1pPr marL="0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742" autoAdjust="0"/>
    <p:restoredTop sz="94660"/>
  </p:normalViewPr>
  <p:slideViewPr>
    <p:cSldViewPr snapToGrid="0">
      <p:cViewPr varScale="1">
        <p:scale>
          <a:sx n="84" d="100"/>
          <a:sy n="84" d="100"/>
        </p:scale>
        <p:origin x="10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736435-0D09-4F4D-AD4D-571D86707142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E456609-682F-47AB-AEF0-37BAB6BB9FD4}">
      <dgm:prSet phldrT="[Текст]" custT="1"/>
      <dgm:spPr/>
      <dgm:t>
        <a:bodyPr/>
        <a:lstStyle/>
        <a:p>
          <a:r>
            <a:rPr lang="ru-RU" sz="4000" b="1" dirty="0" smtClean="0"/>
            <a:t>Основные задачи</a:t>
          </a:r>
          <a:endParaRPr lang="ru-RU" sz="4000" b="1" dirty="0"/>
        </a:p>
      </dgm:t>
    </dgm:pt>
    <dgm:pt modelId="{048AE560-2C82-4200-9247-E7913DDFB111}" type="parTrans" cxnId="{F9746FF6-080E-4FBB-A931-55ED268908F8}">
      <dgm:prSet/>
      <dgm:spPr/>
      <dgm:t>
        <a:bodyPr/>
        <a:lstStyle/>
        <a:p>
          <a:endParaRPr lang="ru-RU"/>
        </a:p>
      </dgm:t>
    </dgm:pt>
    <dgm:pt modelId="{CA5C9141-B987-482D-B655-367E573C12E0}" type="sibTrans" cxnId="{F9746FF6-080E-4FBB-A931-55ED268908F8}">
      <dgm:prSet/>
      <dgm:spPr/>
      <dgm:t>
        <a:bodyPr/>
        <a:lstStyle/>
        <a:p>
          <a:endParaRPr lang="ru-RU"/>
        </a:p>
      </dgm:t>
    </dgm:pt>
    <dgm:pt modelId="{157E6F6D-E7C3-4FAB-8730-DADE1574FE04}">
      <dgm:prSet phldrT="[Текст]" custT="1"/>
      <dgm:spPr/>
      <dgm:t>
        <a:bodyPr/>
        <a:lstStyle/>
        <a:p>
          <a:r>
            <a:rPr lang="ru-RU" sz="1800" b="1" dirty="0" smtClean="0"/>
            <a:t>Консультирование граждан по вопросам семейного жизнеустройства</a:t>
          </a:r>
          <a:endParaRPr lang="ru-RU" sz="1800" b="1" dirty="0"/>
        </a:p>
      </dgm:t>
    </dgm:pt>
    <dgm:pt modelId="{7C57CE1B-0DE5-44A7-8967-D74C40BED51B}" type="parTrans" cxnId="{D2558883-7B15-4D9D-B2A0-A81E1DB0D542}">
      <dgm:prSet/>
      <dgm:spPr/>
      <dgm:t>
        <a:bodyPr/>
        <a:lstStyle/>
        <a:p>
          <a:endParaRPr lang="ru-RU"/>
        </a:p>
      </dgm:t>
    </dgm:pt>
    <dgm:pt modelId="{0EEB94BA-94F3-48A1-91EF-0349A8E21DB5}" type="sibTrans" cxnId="{D2558883-7B15-4D9D-B2A0-A81E1DB0D542}">
      <dgm:prSet/>
      <dgm:spPr/>
      <dgm:t>
        <a:bodyPr/>
        <a:lstStyle/>
        <a:p>
          <a:endParaRPr lang="ru-RU"/>
        </a:p>
      </dgm:t>
    </dgm:pt>
    <dgm:pt modelId="{46E4ACC7-F1DD-42BF-A6D0-1F4CD5456F34}">
      <dgm:prSet phldrT="[Текст]" custT="1"/>
      <dgm:spPr/>
      <dgm:t>
        <a:bodyPr/>
        <a:lstStyle/>
        <a:p>
          <a:r>
            <a:rPr lang="ru-RU" sz="1800" b="1" dirty="0" smtClean="0"/>
            <a:t>Организация обучения и подготовки замещающих родителей</a:t>
          </a:r>
          <a:endParaRPr lang="ru-RU" sz="1800" b="1" dirty="0"/>
        </a:p>
      </dgm:t>
    </dgm:pt>
    <dgm:pt modelId="{E4B1C821-5FFB-4BA5-9CF1-3678BD5AD941}" type="parTrans" cxnId="{3F3EDBFB-E288-42A1-89FC-4BB32F76CC15}">
      <dgm:prSet/>
      <dgm:spPr/>
      <dgm:t>
        <a:bodyPr/>
        <a:lstStyle/>
        <a:p>
          <a:endParaRPr lang="ru-RU"/>
        </a:p>
      </dgm:t>
    </dgm:pt>
    <dgm:pt modelId="{F09E307D-E755-42E5-B351-E1D89560AD22}" type="sibTrans" cxnId="{3F3EDBFB-E288-42A1-89FC-4BB32F76CC15}">
      <dgm:prSet/>
      <dgm:spPr/>
      <dgm:t>
        <a:bodyPr/>
        <a:lstStyle/>
        <a:p>
          <a:endParaRPr lang="ru-RU"/>
        </a:p>
      </dgm:t>
    </dgm:pt>
    <dgm:pt modelId="{1CB91033-F4A7-4967-BD3C-34D05AB4266E}">
      <dgm:prSet phldrT="[Текст]" custT="1"/>
      <dgm:spPr/>
      <dgm:t>
        <a:bodyPr/>
        <a:lstStyle/>
        <a:p>
          <a:r>
            <a:rPr lang="ru-RU" sz="1800" b="1" dirty="0" smtClean="0"/>
            <a:t>Организация психологического и социально - педагогического сопровождения всех форм устройства детей в семью</a:t>
          </a:r>
          <a:endParaRPr lang="ru-RU" sz="1800" b="1" dirty="0"/>
        </a:p>
      </dgm:t>
    </dgm:pt>
    <dgm:pt modelId="{20208953-BC91-4986-82FB-911030DBA29A}" type="parTrans" cxnId="{C3F8B3E7-0EAA-49B6-A49A-AF2111232089}">
      <dgm:prSet/>
      <dgm:spPr/>
      <dgm:t>
        <a:bodyPr/>
        <a:lstStyle/>
        <a:p>
          <a:endParaRPr lang="ru-RU"/>
        </a:p>
      </dgm:t>
    </dgm:pt>
    <dgm:pt modelId="{DD590F12-4B33-4C1C-B8C7-577CCA768395}" type="sibTrans" cxnId="{C3F8B3E7-0EAA-49B6-A49A-AF2111232089}">
      <dgm:prSet/>
      <dgm:spPr/>
      <dgm:t>
        <a:bodyPr/>
        <a:lstStyle/>
        <a:p>
          <a:endParaRPr lang="ru-RU"/>
        </a:p>
      </dgm:t>
    </dgm:pt>
    <dgm:pt modelId="{76ACB376-0AF5-4BB9-8315-88050A2D2F38}" type="pres">
      <dgm:prSet presAssocID="{6F736435-0D09-4F4D-AD4D-571D86707142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DC4394-4DC9-4CB8-95A1-B142631ED976}" type="pres">
      <dgm:prSet presAssocID="{0E456609-682F-47AB-AEF0-37BAB6BB9FD4}" presName="centerShape" presStyleLbl="node0" presStyleIdx="0" presStyleCnt="1" custScaleX="227325" custScaleY="200854" custLinFactNeighborX="-206" custLinFactNeighborY="-812"/>
      <dgm:spPr/>
      <dgm:t>
        <a:bodyPr/>
        <a:lstStyle/>
        <a:p>
          <a:endParaRPr lang="ru-RU"/>
        </a:p>
      </dgm:t>
    </dgm:pt>
    <dgm:pt modelId="{68BCA9E5-18F7-4D82-B543-9C391605CED3}" type="pres">
      <dgm:prSet presAssocID="{7C57CE1B-0DE5-44A7-8967-D74C40BED51B}" presName="Name9" presStyleLbl="parChTrans1D2" presStyleIdx="0" presStyleCnt="3"/>
      <dgm:spPr/>
      <dgm:t>
        <a:bodyPr/>
        <a:lstStyle/>
        <a:p>
          <a:endParaRPr lang="ru-RU"/>
        </a:p>
      </dgm:t>
    </dgm:pt>
    <dgm:pt modelId="{E8D000DB-3CC6-4E54-9C94-93BD41B9A073}" type="pres">
      <dgm:prSet presAssocID="{7C57CE1B-0DE5-44A7-8967-D74C40BED51B}" presName="connTx" presStyleLbl="parChTrans1D2" presStyleIdx="0" presStyleCnt="3"/>
      <dgm:spPr/>
      <dgm:t>
        <a:bodyPr/>
        <a:lstStyle/>
        <a:p>
          <a:endParaRPr lang="ru-RU"/>
        </a:p>
      </dgm:t>
    </dgm:pt>
    <dgm:pt modelId="{036C5846-5021-405E-9CD7-78FD489D186C}" type="pres">
      <dgm:prSet presAssocID="{157E6F6D-E7C3-4FAB-8730-DADE1574FE04}" presName="node" presStyleLbl="node1" presStyleIdx="0" presStyleCnt="3" custScaleX="173181" custScaleY="121020" custRadScaleRad="211497" custRadScaleInc="1024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D3D9B4-2FDF-4814-95A7-2CA4B7993262}" type="pres">
      <dgm:prSet presAssocID="{E4B1C821-5FFB-4BA5-9CF1-3678BD5AD941}" presName="Name9" presStyleLbl="parChTrans1D2" presStyleIdx="1" presStyleCnt="3"/>
      <dgm:spPr/>
      <dgm:t>
        <a:bodyPr/>
        <a:lstStyle/>
        <a:p>
          <a:endParaRPr lang="ru-RU"/>
        </a:p>
      </dgm:t>
    </dgm:pt>
    <dgm:pt modelId="{767671B4-46D1-4738-9557-F2A4EEFCCDA9}" type="pres">
      <dgm:prSet presAssocID="{E4B1C821-5FFB-4BA5-9CF1-3678BD5AD941}" presName="connTx" presStyleLbl="parChTrans1D2" presStyleIdx="1" presStyleCnt="3"/>
      <dgm:spPr/>
      <dgm:t>
        <a:bodyPr/>
        <a:lstStyle/>
        <a:p>
          <a:endParaRPr lang="ru-RU"/>
        </a:p>
      </dgm:t>
    </dgm:pt>
    <dgm:pt modelId="{F9E4A146-D081-44C5-9DA2-A9790B55CCE5}" type="pres">
      <dgm:prSet presAssocID="{46E4ACC7-F1DD-42BF-A6D0-1F4CD5456F34}" presName="node" presStyleLbl="node1" presStyleIdx="1" presStyleCnt="3" custScaleX="149994" custScaleY="120327" custRadScaleRad="196873" custRadScaleInc="-281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F12C9A-649B-49E5-B69E-E6CE24B95ADE}" type="pres">
      <dgm:prSet presAssocID="{20208953-BC91-4986-82FB-911030DBA29A}" presName="Name9" presStyleLbl="parChTrans1D2" presStyleIdx="2" presStyleCnt="3"/>
      <dgm:spPr/>
      <dgm:t>
        <a:bodyPr/>
        <a:lstStyle/>
        <a:p>
          <a:endParaRPr lang="ru-RU"/>
        </a:p>
      </dgm:t>
    </dgm:pt>
    <dgm:pt modelId="{29D37837-2A53-4289-AA31-CB08056B8E28}" type="pres">
      <dgm:prSet presAssocID="{20208953-BC91-4986-82FB-911030DBA29A}" presName="connTx" presStyleLbl="parChTrans1D2" presStyleIdx="2" presStyleCnt="3"/>
      <dgm:spPr/>
      <dgm:t>
        <a:bodyPr/>
        <a:lstStyle/>
        <a:p>
          <a:endParaRPr lang="ru-RU"/>
        </a:p>
      </dgm:t>
    </dgm:pt>
    <dgm:pt modelId="{8A2BC3B2-84CB-4E49-957F-A86A9162028C}" type="pres">
      <dgm:prSet presAssocID="{1CB91033-F4A7-4967-BD3C-34D05AB4266E}" presName="node" presStyleLbl="node1" presStyleIdx="2" presStyleCnt="3" custScaleX="162574" custScaleY="149057" custRadScaleRad="210712" custRadScaleInc="371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9746FF6-080E-4FBB-A931-55ED268908F8}" srcId="{6F736435-0D09-4F4D-AD4D-571D86707142}" destId="{0E456609-682F-47AB-AEF0-37BAB6BB9FD4}" srcOrd="0" destOrd="0" parTransId="{048AE560-2C82-4200-9247-E7913DDFB111}" sibTransId="{CA5C9141-B987-482D-B655-367E573C12E0}"/>
    <dgm:cxn modelId="{D75DAD6B-AADD-4500-9CDE-F1EB6BDD18ED}" type="presOf" srcId="{46E4ACC7-F1DD-42BF-A6D0-1F4CD5456F34}" destId="{F9E4A146-D081-44C5-9DA2-A9790B55CCE5}" srcOrd="0" destOrd="0" presId="urn:microsoft.com/office/officeart/2005/8/layout/radial1"/>
    <dgm:cxn modelId="{6765BA9A-0C44-4A7F-99EA-C878C08D955E}" type="presOf" srcId="{157E6F6D-E7C3-4FAB-8730-DADE1574FE04}" destId="{036C5846-5021-405E-9CD7-78FD489D186C}" srcOrd="0" destOrd="0" presId="urn:microsoft.com/office/officeart/2005/8/layout/radial1"/>
    <dgm:cxn modelId="{9C6708AD-81B2-4AF1-BF3A-8DEE0C867BE8}" type="presOf" srcId="{20208953-BC91-4986-82FB-911030DBA29A}" destId="{29D37837-2A53-4289-AA31-CB08056B8E28}" srcOrd="1" destOrd="0" presId="urn:microsoft.com/office/officeart/2005/8/layout/radial1"/>
    <dgm:cxn modelId="{771A0508-3F43-44B6-90FC-F242C3AD8232}" type="presOf" srcId="{1CB91033-F4A7-4967-BD3C-34D05AB4266E}" destId="{8A2BC3B2-84CB-4E49-957F-A86A9162028C}" srcOrd="0" destOrd="0" presId="urn:microsoft.com/office/officeart/2005/8/layout/radial1"/>
    <dgm:cxn modelId="{73705A74-288B-41E5-9E68-6F200B9EABFF}" type="presOf" srcId="{6F736435-0D09-4F4D-AD4D-571D86707142}" destId="{76ACB376-0AF5-4BB9-8315-88050A2D2F38}" srcOrd="0" destOrd="0" presId="urn:microsoft.com/office/officeart/2005/8/layout/radial1"/>
    <dgm:cxn modelId="{D2558883-7B15-4D9D-B2A0-A81E1DB0D542}" srcId="{0E456609-682F-47AB-AEF0-37BAB6BB9FD4}" destId="{157E6F6D-E7C3-4FAB-8730-DADE1574FE04}" srcOrd="0" destOrd="0" parTransId="{7C57CE1B-0DE5-44A7-8967-D74C40BED51B}" sibTransId="{0EEB94BA-94F3-48A1-91EF-0349A8E21DB5}"/>
    <dgm:cxn modelId="{6F504C64-EFD3-441E-A553-89FF85EB3319}" type="presOf" srcId="{7C57CE1B-0DE5-44A7-8967-D74C40BED51B}" destId="{68BCA9E5-18F7-4D82-B543-9C391605CED3}" srcOrd="0" destOrd="0" presId="urn:microsoft.com/office/officeart/2005/8/layout/radial1"/>
    <dgm:cxn modelId="{92F18D00-3528-4FF9-AB4F-E6DF63A80B49}" type="presOf" srcId="{E4B1C821-5FFB-4BA5-9CF1-3678BD5AD941}" destId="{767671B4-46D1-4738-9557-F2A4EEFCCDA9}" srcOrd="1" destOrd="0" presId="urn:microsoft.com/office/officeart/2005/8/layout/radial1"/>
    <dgm:cxn modelId="{8F0D542B-A6E0-4039-9D35-CF051EDC3520}" type="presOf" srcId="{7C57CE1B-0DE5-44A7-8967-D74C40BED51B}" destId="{E8D000DB-3CC6-4E54-9C94-93BD41B9A073}" srcOrd="1" destOrd="0" presId="urn:microsoft.com/office/officeart/2005/8/layout/radial1"/>
    <dgm:cxn modelId="{3F3EDBFB-E288-42A1-89FC-4BB32F76CC15}" srcId="{0E456609-682F-47AB-AEF0-37BAB6BB9FD4}" destId="{46E4ACC7-F1DD-42BF-A6D0-1F4CD5456F34}" srcOrd="1" destOrd="0" parTransId="{E4B1C821-5FFB-4BA5-9CF1-3678BD5AD941}" sibTransId="{F09E307D-E755-42E5-B351-E1D89560AD22}"/>
    <dgm:cxn modelId="{5FA089A8-E96C-4BF1-84BC-7A8B1627ED5B}" type="presOf" srcId="{E4B1C821-5FFB-4BA5-9CF1-3678BD5AD941}" destId="{71D3D9B4-2FDF-4814-95A7-2CA4B7993262}" srcOrd="0" destOrd="0" presId="urn:microsoft.com/office/officeart/2005/8/layout/radial1"/>
    <dgm:cxn modelId="{2234F6C9-28D7-4E35-9A9A-BA98A1FC422F}" type="presOf" srcId="{0E456609-682F-47AB-AEF0-37BAB6BB9FD4}" destId="{D2DC4394-4DC9-4CB8-95A1-B142631ED976}" srcOrd="0" destOrd="0" presId="urn:microsoft.com/office/officeart/2005/8/layout/radial1"/>
    <dgm:cxn modelId="{67A08186-D73A-4448-A70B-22947F0D64AE}" type="presOf" srcId="{20208953-BC91-4986-82FB-911030DBA29A}" destId="{BCF12C9A-649B-49E5-B69E-E6CE24B95ADE}" srcOrd="0" destOrd="0" presId="urn:microsoft.com/office/officeart/2005/8/layout/radial1"/>
    <dgm:cxn modelId="{C3F8B3E7-0EAA-49B6-A49A-AF2111232089}" srcId="{0E456609-682F-47AB-AEF0-37BAB6BB9FD4}" destId="{1CB91033-F4A7-4967-BD3C-34D05AB4266E}" srcOrd="2" destOrd="0" parTransId="{20208953-BC91-4986-82FB-911030DBA29A}" sibTransId="{DD590F12-4B33-4C1C-B8C7-577CCA768395}"/>
    <dgm:cxn modelId="{C94BC31A-655C-4B67-BB4A-2C8D61BA7AD8}" type="presParOf" srcId="{76ACB376-0AF5-4BB9-8315-88050A2D2F38}" destId="{D2DC4394-4DC9-4CB8-95A1-B142631ED976}" srcOrd="0" destOrd="0" presId="urn:microsoft.com/office/officeart/2005/8/layout/radial1"/>
    <dgm:cxn modelId="{F152D0CA-221E-49DA-ADFC-957980B5A1C0}" type="presParOf" srcId="{76ACB376-0AF5-4BB9-8315-88050A2D2F38}" destId="{68BCA9E5-18F7-4D82-B543-9C391605CED3}" srcOrd="1" destOrd="0" presId="urn:microsoft.com/office/officeart/2005/8/layout/radial1"/>
    <dgm:cxn modelId="{F10EABFF-FE02-419A-B06C-2D5D398EEFC7}" type="presParOf" srcId="{68BCA9E5-18F7-4D82-B543-9C391605CED3}" destId="{E8D000DB-3CC6-4E54-9C94-93BD41B9A073}" srcOrd="0" destOrd="0" presId="urn:microsoft.com/office/officeart/2005/8/layout/radial1"/>
    <dgm:cxn modelId="{AFED83FF-3628-4DD4-856D-C32B462FF181}" type="presParOf" srcId="{76ACB376-0AF5-4BB9-8315-88050A2D2F38}" destId="{036C5846-5021-405E-9CD7-78FD489D186C}" srcOrd="2" destOrd="0" presId="urn:microsoft.com/office/officeart/2005/8/layout/radial1"/>
    <dgm:cxn modelId="{764D40B5-1D68-42D1-97A5-D95140351CDF}" type="presParOf" srcId="{76ACB376-0AF5-4BB9-8315-88050A2D2F38}" destId="{71D3D9B4-2FDF-4814-95A7-2CA4B7993262}" srcOrd="3" destOrd="0" presId="urn:microsoft.com/office/officeart/2005/8/layout/radial1"/>
    <dgm:cxn modelId="{C156D193-765D-4EBA-BE64-0F32BAE9277A}" type="presParOf" srcId="{71D3D9B4-2FDF-4814-95A7-2CA4B7993262}" destId="{767671B4-46D1-4738-9557-F2A4EEFCCDA9}" srcOrd="0" destOrd="0" presId="urn:microsoft.com/office/officeart/2005/8/layout/radial1"/>
    <dgm:cxn modelId="{3A2A4BC5-B86B-4648-B37D-111EDD9C7F28}" type="presParOf" srcId="{76ACB376-0AF5-4BB9-8315-88050A2D2F38}" destId="{F9E4A146-D081-44C5-9DA2-A9790B55CCE5}" srcOrd="4" destOrd="0" presId="urn:microsoft.com/office/officeart/2005/8/layout/radial1"/>
    <dgm:cxn modelId="{7049E4C9-0A0A-4DB1-856C-9F667D378016}" type="presParOf" srcId="{76ACB376-0AF5-4BB9-8315-88050A2D2F38}" destId="{BCF12C9A-649B-49E5-B69E-E6CE24B95ADE}" srcOrd="5" destOrd="0" presId="urn:microsoft.com/office/officeart/2005/8/layout/radial1"/>
    <dgm:cxn modelId="{5E684407-8CB8-4520-888E-98128F67ADDE}" type="presParOf" srcId="{BCF12C9A-649B-49E5-B69E-E6CE24B95ADE}" destId="{29D37837-2A53-4289-AA31-CB08056B8E28}" srcOrd="0" destOrd="0" presId="urn:microsoft.com/office/officeart/2005/8/layout/radial1"/>
    <dgm:cxn modelId="{4928161F-17FE-4AAE-B3BF-93307B36E1DD}" type="presParOf" srcId="{76ACB376-0AF5-4BB9-8315-88050A2D2F38}" destId="{8A2BC3B2-84CB-4E49-957F-A86A9162028C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8563" y="1821100"/>
            <a:ext cx="9124475" cy="3512898"/>
          </a:xfrm>
        </p:spPr>
        <p:txBody>
          <a:bodyPr anchor="b">
            <a:normAutofit/>
          </a:bodyPr>
          <a:lstStyle>
            <a:lvl1pPr algn="ctr">
              <a:defRPr sz="504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38563" y="5440681"/>
            <a:ext cx="9124475" cy="1920239"/>
          </a:xfrm>
        </p:spPr>
        <p:txBody>
          <a:bodyPr>
            <a:normAutofit/>
          </a:bodyPr>
          <a:lstStyle>
            <a:lvl1pPr marL="0" indent="0" algn="ctr">
              <a:buNone/>
              <a:defRPr sz="2310">
                <a:solidFill>
                  <a:schemeClr val="bg1">
                    <a:lumMod val="50000"/>
                  </a:schemeClr>
                </a:solidFill>
              </a:defRPr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982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59463" y="3313929"/>
            <a:ext cx="10882017" cy="47937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077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9463" y="1159989"/>
            <a:ext cx="10869340" cy="383154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9463" y="5120441"/>
            <a:ext cx="10869340" cy="1915456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bg1">
                    <a:lumMod val="50000"/>
                  </a:schemeClr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02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59464" y="865924"/>
            <a:ext cx="10882674" cy="22346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59463" y="3313929"/>
            <a:ext cx="5361327" cy="47937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480810" y="3313929"/>
            <a:ext cx="5360670" cy="47937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307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59464" y="865924"/>
            <a:ext cx="10882674" cy="22346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3644" y="3319425"/>
            <a:ext cx="5117148" cy="951992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73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59463" y="4271417"/>
            <a:ext cx="5361328" cy="38362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16244" y="3319425"/>
            <a:ext cx="5125894" cy="951992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73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480811" y="4271417"/>
            <a:ext cx="5360671" cy="38362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961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544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291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9464" y="853440"/>
            <a:ext cx="4132472" cy="2832553"/>
          </a:xfrm>
        </p:spPr>
        <p:txBody>
          <a:bodyPr anchor="b"/>
          <a:lstStyle>
            <a:lvl1pPr algn="ctr">
              <a:defRPr sz="33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1966" y="853441"/>
            <a:ext cx="6510171" cy="72542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9463" y="3685993"/>
            <a:ext cx="4132473" cy="4421687"/>
          </a:xfrm>
        </p:spPr>
        <p:txBody>
          <a:bodyPr/>
          <a:lstStyle>
            <a:lvl1pPr marL="0" indent="0" algn="ctr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125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9463" y="853440"/>
            <a:ext cx="6231717" cy="2832556"/>
          </a:xfrm>
        </p:spPr>
        <p:txBody>
          <a:bodyPr anchor="b"/>
          <a:lstStyle>
            <a:lvl1pPr algn="ctr">
              <a:defRPr sz="33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796043" y="853441"/>
            <a:ext cx="3418126" cy="725424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9484" y="3685993"/>
            <a:ext cx="6231696" cy="4421686"/>
          </a:xfrm>
        </p:spPr>
        <p:txBody>
          <a:bodyPr/>
          <a:lstStyle>
            <a:lvl1pPr marL="0" indent="0" algn="ctr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497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9484" y="6005124"/>
            <a:ext cx="10882654" cy="1136254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43981" y="977566"/>
            <a:ext cx="10313659" cy="4499790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9463" y="7152219"/>
            <a:ext cx="10882675" cy="955461"/>
          </a:xfrm>
        </p:spPr>
        <p:txBody>
          <a:bodyPr/>
          <a:lstStyle>
            <a:lvl1pPr marL="0" indent="0" algn="ctr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540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9463" y="853439"/>
            <a:ext cx="10882675" cy="4798143"/>
          </a:xfrm>
        </p:spPr>
        <p:txBody>
          <a:bodyPr anchor="ctr"/>
          <a:lstStyle>
            <a:lvl1pPr algn="ctr">
              <a:defRPr sz="33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9464" y="5886749"/>
            <a:ext cx="10882675" cy="2220932"/>
          </a:xfrm>
        </p:spPr>
        <p:txBody>
          <a:bodyPr anchor="ctr"/>
          <a:lstStyle>
            <a:lvl1pPr marL="0" indent="0" algn="ctr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747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8522" y="853440"/>
            <a:ext cx="9767890" cy="4190066"/>
          </a:xfrm>
        </p:spPr>
        <p:txBody>
          <a:bodyPr anchor="ctr"/>
          <a:lstStyle>
            <a:lvl1pPr>
              <a:defRPr sz="33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806677" y="5054045"/>
            <a:ext cx="9189914" cy="832703"/>
          </a:xfrm>
        </p:spPr>
        <p:txBody>
          <a:bodyPr anchor="t">
            <a:normAutofit/>
          </a:bodyPr>
          <a:lstStyle>
            <a:lvl1pPr marL="0" indent="0">
              <a:buNone/>
              <a:defRPr sz="147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9463" y="6121915"/>
            <a:ext cx="10882675" cy="1989474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51562" y="1055833"/>
            <a:ext cx="640080" cy="818686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4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085436" y="4191009"/>
            <a:ext cx="640080" cy="818686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4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416195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9464" y="2994210"/>
            <a:ext cx="10882675" cy="3516569"/>
          </a:xfrm>
        </p:spPr>
        <p:txBody>
          <a:bodyPr anchor="b"/>
          <a:lstStyle>
            <a:lvl1pPr algn="ctr">
              <a:defRPr sz="336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9464" y="6527269"/>
            <a:ext cx="10882675" cy="1596902"/>
          </a:xfrm>
        </p:spPr>
        <p:txBody>
          <a:bodyPr anchor="t"/>
          <a:lstStyle>
            <a:lvl1pPr marL="0" indent="0" algn="ctr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3071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59463" y="853440"/>
            <a:ext cx="10882675" cy="22471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59463" y="3313930"/>
            <a:ext cx="3463925" cy="80676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52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59463" y="4120698"/>
            <a:ext cx="3463925" cy="3986983"/>
          </a:xfrm>
        </p:spPr>
        <p:txBody>
          <a:bodyPr anchor="t">
            <a:normAutofit/>
          </a:bodyPr>
          <a:lstStyle>
            <a:lvl1pPr marL="0" indent="0" algn="ctr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5009" y="3313930"/>
            <a:ext cx="3456097" cy="80676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52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663416" y="4120698"/>
            <a:ext cx="3468519" cy="3986983"/>
          </a:xfrm>
        </p:spPr>
        <p:txBody>
          <a:bodyPr anchor="t">
            <a:normAutofit/>
          </a:bodyPr>
          <a:lstStyle>
            <a:lvl1pPr marL="0" indent="0" algn="ctr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371963" y="3313930"/>
            <a:ext cx="3470174" cy="80676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52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371963" y="4120698"/>
            <a:ext cx="3470174" cy="3986983"/>
          </a:xfrm>
        </p:spPr>
        <p:txBody>
          <a:bodyPr anchor="t">
            <a:normAutofit/>
          </a:bodyPr>
          <a:lstStyle>
            <a:lvl1pPr marL="0" indent="0" algn="ctr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03946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59463" y="855081"/>
            <a:ext cx="10882675" cy="224549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59463" y="5886748"/>
            <a:ext cx="3461229" cy="80676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31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59463" y="3313930"/>
            <a:ext cx="3461229" cy="21336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59463" y="6693515"/>
            <a:ext cx="3461229" cy="1414165"/>
          </a:xfrm>
        </p:spPr>
        <p:txBody>
          <a:bodyPr anchor="t">
            <a:normAutofit/>
          </a:bodyPr>
          <a:lstStyle>
            <a:lvl1pPr marL="0" indent="0" algn="ctr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4897" y="5886748"/>
            <a:ext cx="3466919" cy="80676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31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663415" y="3313930"/>
            <a:ext cx="3468520" cy="21336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663415" y="6693513"/>
            <a:ext cx="3468520" cy="1414167"/>
          </a:xfrm>
        </p:spPr>
        <p:txBody>
          <a:bodyPr anchor="t">
            <a:normAutofit/>
          </a:bodyPr>
          <a:lstStyle>
            <a:lvl1pPr marL="0" indent="0" algn="ctr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371963" y="5886748"/>
            <a:ext cx="3465715" cy="80676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31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371963" y="3313930"/>
            <a:ext cx="3470174" cy="21336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371832" y="6693510"/>
            <a:ext cx="3470306" cy="1414169"/>
          </a:xfrm>
        </p:spPr>
        <p:txBody>
          <a:bodyPr anchor="t">
            <a:normAutofit/>
          </a:bodyPr>
          <a:lstStyle>
            <a:lvl1pPr marL="0" indent="0" algn="ctr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209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59464" y="3313931"/>
            <a:ext cx="10882675" cy="47937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5002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801600" cy="96012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5" y="853442"/>
            <a:ext cx="2680992" cy="725423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59464" y="853442"/>
            <a:ext cx="8041660" cy="725423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947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801603" cy="960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59464" y="865924"/>
            <a:ext cx="10882674" cy="2234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9464" y="3313931"/>
            <a:ext cx="10882675" cy="4793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62674" y="8236586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4872B6AD-58E7-4716-8AE0-522EDC9AE7F0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59463" y="8236586"/>
            <a:ext cx="7006531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039712" y="8236586"/>
            <a:ext cx="802426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CDE9DE6B-46C8-49A2-BF7E-67CF3CE18D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51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  <p:sldLayoutId id="2147483832" r:id="rId17"/>
  </p:sldLayoutIdLst>
  <p:txStyles>
    <p:titleStyle>
      <a:lvl1pPr algn="ctr" defTabSz="960120" rtl="0" eaLnBrk="1" latinLnBrk="0" hangingPunct="1">
        <a:lnSpc>
          <a:spcPct val="90000"/>
        </a:lnSpc>
        <a:spcBef>
          <a:spcPct val="0"/>
        </a:spcBef>
        <a:buNone/>
        <a:defRPr sz="378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120000"/>
        </a:lnSpc>
        <a:spcBef>
          <a:spcPts val="1050"/>
        </a:spcBef>
        <a:buClr>
          <a:schemeClr val="tx1"/>
        </a:buClr>
        <a:buFont typeface="Arial" panose="020B0604020202020204" pitchFamily="34" charset="0"/>
        <a:buChar char="•"/>
        <a:defRPr sz="21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tx1"/>
        </a:buClr>
        <a:buFont typeface="Arial" panose="020B0604020202020204" pitchFamily="34" charset="0"/>
        <a:buChar char="•"/>
        <a:defRPr sz="189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tx1"/>
        </a:buClr>
        <a:buFont typeface="Arial" panose="020B0604020202020204" pitchFamily="34" charset="0"/>
        <a:buChar char="•"/>
        <a:defRPr sz="168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tx1"/>
        </a:buClr>
        <a:buFont typeface="Arial" panose="020B0604020202020204" pitchFamily="34" charset="0"/>
        <a:buChar char="•"/>
        <a:defRPr sz="147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tx1"/>
        </a:buClr>
        <a:buFont typeface="Arial" panose="020B0604020202020204" pitchFamily="34" charset="0"/>
        <a:buChar char="•"/>
        <a:defRPr sz="147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tx1"/>
        </a:buClr>
        <a:buFont typeface="Arial" panose="020B0604020202020204" pitchFamily="34" charset="0"/>
        <a:buChar char="•"/>
        <a:defRPr sz="147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tx1"/>
        </a:buClr>
        <a:buFont typeface="Arial" panose="020B0604020202020204" pitchFamily="34" charset="0"/>
        <a:buChar char="•"/>
        <a:defRPr sz="147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tx1"/>
        </a:buClr>
        <a:buFont typeface="Arial" panose="020B0604020202020204" pitchFamily="34" charset="0"/>
        <a:buChar char="•"/>
        <a:defRPr sz="147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120000"/>
        </a:lnSpc>
        <a:spcBef>
          <a:spcPts val="525"/>
        </a:spcBef>
        <a:buClr>
          <a:schemeClr val="tx1"/>
        </a:buClr>
        <a:buFont typeface="Arial" panose="020B0604020202020204" pitchFamily="34" charset="0"/>
        <a:buChar char="•"/>
        <a:defRPr sz="147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17254" y="3482701"/>
            <a:ext cx="7200523" cy="2717228"/>
          </a:xfrm>
        </p:spPr>
        <p:txBody>
          <a:bodyPr>
            <a:noAutofit/>
          </a:bodyPr>
          <a:lstStyle/>
          <a:p>
            <a:pPr algn="ctr"/>
            <a:r>
              <a:rPr lang="ru-RU" sz="6300" dirty="0">
                <a:solidFill>
                  <a:schemeClr val="accent3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Муниципальное образование </a:t>
            </a:r>
            <a:br>
              <a:rPr lang="ru-RU" sz="6300" dirty="0">
                <a:solidFill>
                  <a:schemeClr val="accent3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</a:br>
            <a:r>
              <a:rPr lang="ru-RU" sz="6300" dirty="0">
                <a:solidFill>
                  <a:schemeClr val="accent3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Печенгский район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07" y="2684000"/>
            <a:ext cx="3936423" cy="524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38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7820" y="2288323"/>
            <a:ext cx="10882674" cy="3389987"/>
          </a:xfrm>
        </p:spPr>
        <p:txBody>
          <a:bodyPr>
            <a:noAutofit/>
          </a:bodyPr>
          <a:lstStyle/>
          <a:p>
            <a:r>
              <a:rPr lang="ru-RU" sz="4800" b="1" cap="none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«Сопровождение </a:t>
            </a:r>
            <a:r>
              <a:rPr lang="ru-RU" sz="48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замещающих семей, воспитывающих детей, лишенных родительского попечения, подросткового возраста»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5422" y="7337778"/>
            <a:ext cx="57347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социальный  педагог МБУ «ММЦ»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Жукова Анна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Анатольевна,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 МБУ «ММЦ»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Кухоцкая Виктория Игоревна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54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274" y="577272"/>
            <a:ext cx="12307126" cy="1397838"/>
          </a:xfrm>
        </p:spPr>
        <p:txBody>
          <a:bodyPr>
            <a:noAutofit/>
          </a:bodyPr>
          <a:lstStyle/>
          <a:p>
            <a:r>
              <a:rPr lang="ru-RU" sz="48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Муниципальное бюджетное учреждение </a:t>
            </a:r>
            <a:br>
              <a:rPr lang="ru-RU" sz="48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ru-RU" sz="48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«Муниципальный методический центр»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9" r="16551"/>
          <a:stretch/>
        </p:blipFill>
        <p:spPr>
          <a:xfrm>
            <a:off x="154114" y="2492847"/>
            <a:ext cx="4377190" cy="3703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706" y="4546891"/>
            <a:ext cx="4480153" cy="4258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4" t="-1288" r="254" b="25121"/>
          <a:stretch/>
        </p:blipFill>
        <p:spPr>
          <a:xfrm>
            <a:off x="4438290" y="1817065"/>
            <a:ext cx="3752562" cy="5899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91274" y="6676112"/>
            <a:ext cx="50935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Адрес учреждения: </a:t>
            </a:r>
          </a:p>
          <a:p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город Заполярный, </a:t>
            </a:r>
          </a:p>
          <a:p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улица Юбилейная, </a:t>
            </a: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дом 14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1274" y="8380406"/>
            <a:ext cx="695985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b="1" dirty="0">
                <a:solidFill>
                  <a:schemeClr val="accent3">
                    <a:lumMod val="50000"/>
                  </a:schemeClr>
                </a:solidFill>
              </a:rPr>
              <a:t>Электронная почта</a:t>
            </a:r>
            <a:r>
              <a:rPr lang="ru-RU" sz="2600" b="1" dirty="0"/>
              <a:t>: </a:t>
            </a:r>
            <a:r>
              <a:rPr lang="en-US" sz="2600" b="1" u="sng" dirty="0">
                <a:solidFill>
                  <a:schemeClr val="accent3">
                    <a:lumMod val="75000"/>
                  </a:schemeClr>
                </a:solidFill>
              </a:rPr>
              <a:t>mmc-pechenga@yandex.ru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190852" y="2159160"/>
            <a:ext cx="4825237" cy="1803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520" b="1" dirty="0" smtClean="0"/>
          </a:p>
          <a:p>
            <a:r>
              <a:rPr lang="ru-RU" sz="2600" b="1" dirty="0" smtClean="0">
                <a:solidFill>
                  <a:schemeClr val="accent3">
                    <a:lumMod val="50000"/>
                  </a:schemeClr>
                </a:solidFill>
              </a:rPr>
              <a:t>Сайт:</a:t>
            </a:r>
            <a:r>
              <a:rPr lang="ru-RU" sz="2600" b="1" dirty="0" smtClean="0"/>
              <a:t> </a:t>
            </a:r>
            <a:r>
              <a:rPr lang="en-US" sz="2600" b="1" u="sng" dirty="0" smtClean="0">
                <a:solidFill>
                  <a:schemeClr val="accent3">
                    <a:lumMod val="75000"/>
                  </a:schemeClr>
                </a:solidFill>
              </a:rPr>
              <a:t>http</a:t>
            </a:r>
            <a:r>
              <a:rPr lang="en-US" sz="2600" b="1" u="sng" dirty="0">
                <a:solidFill>
                  <a:schemeClr val="accent3">
                    <a:lumMod val="75000"/>
                  </a:schemeClr>
                </a:solidFill>
              </a:rPr>
              <a:t>://edu.pechengamr.ru/</a:t>
            </a:r>
            <a:endParaRPr lang="ru-RU" sz="2600" b="1" u="sng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sz="2800" b="1" u="sng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r>
              <a:rPr lang="ru-RU" sz="3000" b="1" dirty="0">
                <a:solidFill>
                  <a:schemeClr val="accent3">
                    <a:lumMod val="50000"/>
                  </a:schemeClr>
                </a:solidFill>
              </a:rPr>
              <a:t>Телефон: (81554) </a:t>
            </a:r>
            <a:r>
              <a:rPr lang="ru-RU" sz="3000" b="1" dirty="0" smtClean="0">
                <a:solidFill>
                  <a:schemeClr val="accent3">
                    <a:lumMod val="50000"/>
                  </a:schemeClr>
                </a:solidFill>
              </a:rPr>
              <a:t>3-74-25</a:t>
            </a:r>
            <a:endParaRPr lang="en-US" sz="3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05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6622" y="502931"/>
            <a:ext cx="10705405" cy="1149701"/>
          </a:xfrm>
        </p:spPr>
        <p:txBody>
          <a:bodyPr>
            <a:noAutofit/>
          </a:bodyPr>
          <a:lstStyle/>
          <a:p>
            <a:r>
              <a:rPr lang="ru-RU" sz="54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Сектор сопровождения </a:t>
            </a:r>
            <a:r>
              <a:rPr lang="ru-RU" sz="5400" b="1" cap="none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/>
            </a:r>
            <a:br>
              <a:rPr lang="ru-RU" sz="5400" b="1" cap="none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ru-RU" sz="5400" b="1" cap="none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замещающих </a:t>
            </a:r>
            <a:r>
              <a:rPr lang="ru-RU" sz="54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семей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9024" y="2514908"/>
            <a:ext cx="10864060" cy="77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223" dirty="0"/>
          </a:p>
          <a:p>
            <a:endParaRPr lang="ru-RU" sz="2223" dirty="0"/>
          </a:p>
        </p:txBody>
      </p:sp>
      <p:sp>
        <p:nvSpPr>
          <p:cNvPr id="5" name="TextBox 4"/>
          <p:cNvSpPr txBox="1"/>
          <p:nvPr/>
        </p:nvSpPr>
        <p:spPr>
          <a:xfrm>
            <a:off x="640080" y="1652632"/>
            <a:ext cx="11664809" cy="739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520" dirty="0"/>
          </a:p>
          <a:p>
            <a:pPr algn="ctr"/>
            <a:r>
              <a:rPr lang="ru-RU" sz="4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Историческая справка</a:t>
            </a:r>
          </a:p>
          <a:p>
            <a:pPr algn="ctr"/>
            <a:endParaRPr lang="ru-RU" sz="2520" dirty="0"/>
          </a:p>
          <a:p>
            <a:pPr algn="just"/>
            <a:r>
              <a:rPr lang="ru-RU" sz="3600" dirty="0" smtClean="0">
                <a:solidFill>
                  <a:schemeClr val="accent3">
                    <a:lumMod val="50000"/>
                  </a:schemeClr>
                </a:solidFill>
              </a:rPr>
              <a:t>	В </a:t>
            </a:r>
            <a:r>
              <a:rPr lang="ru-RU" sz="3600" dirty="0">
                <a:solidFill>
                  <a:schemeClr val="accent3">
                    <a:lumMod val="50000"/>
                  </a:schemeClr>
                </a:solidFill>
              </a:rPr>
              <a:t>целях эффективной работы по защите прав и законных интересов детей, нуждающихся в государственной защите, обеспечения своевременных профилактических мер по предотвращению социального сиротства, а также в целях устройства детей-сирот и детей, оставшихся без попечения родителей, на воспитание в замещающие семьи, по решению Учредителя в соответствии с Уставом учреждения с </a:t>
            </a:r>
            <a:r>
              <a:rPr lang="ru-RU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10.09.2012</a:t>
            </a:r>
            <a:r>
              <a:rPr lang="ru-RU" sz="3600" dirty="0">
                <a:solidFill>
                  <a:schemeClr val="accent3">
                    <a:lumMod val="50000"/>
                  </a:schemeClr>
                </a:solidFill>
              </a:rPr>
              <a:t> года создан сектор сопровождения замещающих </a:t>
            </a:r>
            <a:r>
              <a:rPr lang="ru-RU" sz="3600" dirty="0" smtClean="0">
                <a:solidFill>
                  <a:schemeClr val="accent3">
                    <a:lumMod val="50000"/>
                  </a:schemeClr>
                </a:solidFill>
              </a:rPr>
              <a:t>семей</a:t>
            </a:r>
            <a:endParaRPr lang="ru-RU" sz="3600" dirty="0">
              <a:solidFill>
                <a:schemeClr val="accent3">
                  <a:lumMod val="50000"/>
                </a:schemeClr>
              </a:solidFill>
            </a:endParaRPr>
          </a:p>
          <a:p>
            <a:pPr algn="ctr"/>
            <a:endParaRPr lang="ru-RU" sz="2223" dirty="0"/>
          </a:p>
        </p:txBody>
      </p:sp>
    </p:spTree>
    <p:extLst>
      <p:ext uri="{BB962C8B-B14F-4D97-AF65-F5344CB8AC3E}">
        <p14:creationId xmlns:p14="http://schemas.microsoft.com/office/powerpoint/2010/main" val="170033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8" t="-2544" r="2747" b="2544"/>
          <a:stretch/>
        </p:blipFill>
        <p:spPr>
          <a:xfrm>
            <a:off x="3814204" y="2664957"/>
            <a:ext cx="5060601" cy="31036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8934" y="604245"/>
            <a:ext cx="6804638" cy="1132402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54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Специалисты сектора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1" t="2283" r="51432"/>
          <a:stretch/>
        </p:blipFill>
        <p:spPr>
          <a:xfrm>
            <a:off x="49877" y="2297188"/>
            <a:ext cx="3619012" cy="4474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Объект 9"/>
          <p:cNvPicPr>
            <a:picLocks noGrp="1" noChangeAspect="1"/>
          </p:cNvPicPr>
          <p:nvPr>
            <p:ph sz="quarter" idx="14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44" t="11950" r="1505"/>
          <a:stretch/>
        </p:blipFill>
        <p:spPr>
          <a:xfrm>
            <a:off x="8874805" y="2241399"/>
            <a:ext cx="3926795" cy="44749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0" y="7079115"/>
            <a:ext cx="4418511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20" b="1" dirty="0">
                <a:solidFill>
                  <a:schemeClr val="accent3">
                    <a:lumMod val="50000"/>
                  </a:schemeClr>
                </a:solidFill>
              </a:rPr>
              <a:t>социальный педагог</a:t>
            </a:r>
          </a:p>
          <a:p>
            <a:pPr algn="ctr"/>
            <a:r>
              <a:rPr lang="ru-RU" sz="2520" b="1" dirty="0">
                <a:solidFill>
                  <a:schemeClr val="accent3">
                    <a:lumMod val="50000"/>
                  </a:schemeClr>
                </a:solidFill>
              </a:rPr>
              <a:t>Жукова Анна Анатольевна  </a:t>
            </a:r>
            <a:r>
              <a:rPr lang="ru-RU" sz="2223" b="1" dirty="0">
                <a:solidFill>
                  <a:schemeClr val="accent3">
                    <a:lumMod val="50000"/>
                  </a:schemeClr>
                </a:solidFill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50844" y="7079115"/>
            <a:ext cx="4416923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520" b="1" dirty="0">
                <a:solidFill>
                  <a:schemeClr val="accent3">
                    <a:lumMod val="50000"/>
                  </a:schemeClr>
                </a:solidFill>
              </a:rPr>
              <a:t>педагог-психолог</a:t>
            </a:r>
          </a:p>
          <a:p>
            <a:pPr algn="ctr"/>
            <a:r>
              <a:rPr lang="ru-RU" sz="2520" b="1" dirty="0">
                <a:solidFill>
                  <a:schemeClr val="accent3">
                    <a:lumMod val="50000"/>
                  </a:schemeClr>
                </a:solidFill>
              </a:rPr>
              <a:t>Кухоцкая Виктория Игоревна</a:t>
            </a:r>
            <a:r>
              <a:rPr lang="ru-RU" sz="2520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307568" y="6162330"/>
            <a:ext cx="3840480" cy="6093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3360" b="1" dirty="0">
                <a:ln/>
                <a:solidFill>
                  <a:schemeClr val="accent3"/>
                </a:solidFill>
              </a:rPr>
              <a:t>с ноября 2015 года</a:t>
            </a:r>
          </a:p>
        </p:txBody>
      </p:sp>
    </p:spTree>
    <p:extLst>
      <p:ext uri="{BB962C8B-B14F-4D97-AF65-F5344CB8AC3E}">
        <p14:creationId xmlns:p14="http://schemas.microsoft.com/office/powerpoint/2010/main" val="298994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5491" y="1931827"/>
            <a:ext cx="7514409" cy="1855817"/>
          </a:xfrm>
        </p:spPr>
        <p:txBody>
          <a:bodyPr>
            <a:normAutofit/>
          </a:bodyPr>
          <a:lstStyle/>
          <a:p>
            <a:pPr algn="l"/>
            <a:r>
              <a:rPr lang="ru-RU" sz="3360" b="1" dirty="0">
                <a:solidFill>
                  <a:srgbClr val="FF0000"/>
                </a:solidFill>
              </a:rPr>
              <a:t>комплексное сопровождение </a:t>
            </a:r>
            <a:br>
              <a:rPr lang="ru-RU" sz="3360" b="1" dirty="0">
                <a:solidFill>
                  <a:srgbClr val="FF0000"/>
                </a:solidFill>
              </a:rPr>
            </a:br>
            <a:r>
              <a:rPr lang="ru-RU" sz="3360" b="1" dirty="0">
                <a:solidFill>
                  <a:schemeClr val="accent3">
                    <a:lumMod val="50000"/>
                  </a:schemeClr>
                </a:solidFill>
              </a:rPr>
              <a:t>замещающей семьи и приемного ребенка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319683455"/>
              </p:ext>
            </p:extLst>
          </p:nvPr>
        </p:nvGraphicFramePr>
        <p:xfrm>
          <a:off x="421277" y="2800350"/>
          <a:ext cx="12086234" cy="5423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070579" y="601524"/>
            <a:ext cx="74984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Предмет деятельности </a:t>
            </a:r>
          </a:p>
        </p:txBody>
      </p:sp>
    </p:spTree>
    <p:extLst>
      <p:ext uri="{BB962C8B-B14F-4D97-AF65-F5344CB8AC3E}">
        <p14:creationId xmlns:p14="http://schemas.microsoft.com/office/powerpoint/2010/main" val="96387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7733" y="812627"/>
            <a:ext cx="9922933" cy="2224084"/>
          </a:xfrm>
        </p:spPr>
        <p:txBody>
          <a:bodyPr>
            <a:noAutofit/>
          </a:bodyPr>
          <a:lstStyle/>
          <a:p>
            <a:r>
              <a:rPr lang="ru-RU" sz="54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Сопровождение замещающих </a:t>
            </a:r>
            <a:r>
              <a:rPr lang="ru-RU" sz="5400" b="1" cap="none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семей, воспитывающих детей, лишенных родительского попечения, подросткового возраста</a:t>
            </a:r>
            <a:endParaRPr lang="ru-RU" sz="5400" b="1" cap="none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066" y="3804790"/>
            <a:ext cx="7676444" cy="4967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7" r="15490"/>
          <a:stretch/>
        </p:blipFill>
        <p:spPr>
          <a:xfrm>
            <a:off x="225970" y="682506"/>
            <a:ext cx="2568971" cy="2517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70" y="3623733"/>
            <a:ext cx="3307451" cy="558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3845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913268"/>
            <a:ext cx="11480894" cy="2795772"/>
          </a:xfrm>
        </p:spPr>
        <p:txBody>
          <a:bodyPr>
            <a:normAutofit fontScale="90000"/>
          </a:bodyPr>
          <a:lstStyle/>
          <a:p>
            <a:r>
              <a:rPr lang="ru-RU" sz="49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с профилактической направленностью </a:t>
            </a:r>
            <a:r>
              <a:rPr lang="ru-RU" sz="4900" b="1" cap="none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900" b="1" cap="none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900" b="1" cap="none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9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компетентности в отношении злоупотребления ПАВ</a:t>
            </a:r>
            <a:r>
              <a:rPr lang="ru-RU" sz="36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rebuchet MS" panose="020B0603020202020204"/>
              </a:rPr>
              <a:t>»</a:t>
            </a:r>
            <a:br>
              <a:rPr lang="ru-RU" sz="36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rebuchet MS" panose="020B0603020202020204"/>
              </a:rPr>
            </a:br>
            <a:endParaRPr lang="ru-RU" b="1" cap="none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4308" y="4104151"/>
            <a:ext cx="10882017" cy="479375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sz="4600" b="1" i="1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программы </a:t>
            </a:r>
            <a:r>
              <a:rPr lang="ru-RU" sz="4600" b="1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4600" b="1" cap="none" dirty="0">
                <a:ln w="0"/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у подростков позитивных отношений с окружающими, приобретение умения адаптироваться к отрицательным эффектам рекламы, выражать свои чувства, разрешать конфликты, сопротивляться давлению, которое угрожает здоровью и </a:t>
            </a:r>
            <a:r>
              <a:rPr lang="ru-RU" sz="4600" b="1" cap="none" dirty="0" smtClean="0">
                <a:ln w="0"/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жизни.</a:t>
            </a:r>
            <a:endParaRPr lang="ru-RU" sz="4600" b="1" cap="none" dirty="0" smtClean="0">
              <a:ln w="0"/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600" b="1" cap="none" dirty="0">
                <a:ln w="0"/>
                <a:solidFill>
                  <a:srgbClr val="91865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cap="none" dirty="0">
                <a:ln w="0"/>
                <a:solidFill>
                  <a:srgbClr val="918655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504812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3779" y="180622"/>
            <a:ext cx="11108360" cy="4512691"/>
          </a:xfrm>
        </p:spPr>
        <p:txBody>
          <a:bodyPr>
            <a:noAutofit/>
          </a:bodyPr>
          <a:lstStyle/>
          <a:p>
            <a:pPr algn="l"/>
            <a:r>
              <a:rPr lang="ru-RU" sz="3600" b="1" cap="none" dirty="0" smtClean="0">
                <a:ln w="0"/>
                <a:solidFill>
                  <a:srgbClr val="918655">
                    <a:lumMod val="50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ru-RU" sz="3200" b="1" cap="none" dirty="0" smtClean="0">
                <a:ln w="0"/>
                <a:solidFill>
                  <a:srgbClr val="918655">
                    <a:lumMod val="50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b="1" cap="none" dirty="0" smtClean="0">
                <a:ln w="0"/>
                <a:solidFill>
                  <a:srgbClr val="918655">
                    <a:lumMod val="50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cap="none" dirty="0">
                <a:ln w="0"/>
                <a:solidFill>
                  <a:srgbClr val="918655">
                    <a:lumMod val="50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cap="none" dirty="0" smtClean="0">
                <a:ln w="0"/>
                <a:solidFill>
                  <a:srgbClr val="918655">
                    <a:lumMod val="50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</a:t>
            </a:r>
            <a:r>
              <a:rPr lang="ru-RU" sz="3200" b="1" cap="none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cap="none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1.Формирование </a:t>
            </a: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адекватной самооценки </a:t>
            </a:r>
            <a:r>
              <a:rPr lang="ru-RU" sz="3200" cap="none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подростка.</a:t>
            </a: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200" cap="none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эмпатии, </a:t>
            </a:r>
            <a:r>
              <a:rPr lang="ru-RU" sz="3200" cap="none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ответственности.</a:t>
            </a: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3200" cap="none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умения противостоять давлению      группы, </a:t>
            </a:r>
            <a:r>
              <a:rPr lang="ru-RU" sz="3200" cap="none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рекламы.</a:t>
            </a: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3200" cap="none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мотивации на здоровый образ </a:t>
            </a:r>
            <a:r>
              <a:rPr lang="ru-RU" sz="3200" cap="none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жизни.</a:t>
            </a: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3200" cap="none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отрицательного отношения к употреблению </a:t>
            </a:r>
            <a:r>
              <a:rPr lang="ru-RU" sz="3200" cap="none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наркотиков.</a:t>
            </a: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3200" cap="none" dirty="0" smtClean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 отказа от ПАВ.</a:t>
            </a:r>
            <a:br>
              <a:rPr lang="ru-RU" sz="3200" cap="none" dirty="0">
                <a:ln w="0"/>
                <a:solidFill>
                  <a:schemeClr val="accent3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400" dirty="0"/>
              <a:t/>
            </a:r>
            <a:br>
              <a:rPr lang="ru-RU" sz="3400" dirty="0"/>
            </a:br>
            <a:endParaRPr lang="ru-RU" sz="3400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13"/>
          </p:nvPr>
        </p:nvSpPr>
        <p:spPr>
          <a:xfrm>
            <a:off x="9821332" y="5870221"/>
            <a:ext cx="2020147" cy="223745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12801" y="4529202"/>
            <a:ext cx="11616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Итоговая таблица результативности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023" y="5623888"/>
            <a:ext cx="6265332" cy="365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31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9422" y="544568"/>
            <a:ext cx="10487378" cy="1995431"/>
          </a:xfrm>
        </p:spPr>
        <p:txBody>
          <a:bodyPr>
            <a:normAutofit fontScale="90000"/>
          </a:bodyPr>
          <a:lstStyle/>
          <a:p>
            <a:pPr algn="r"/>
            <a:r>
              <a:rPr lang="ru-RU" sz="5400" b="1" cap="none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Мероприятия с привлечением замещающих семей, воспитывающих детей подросткового возраста </a:t>
            </a:r>
            <a:endParaRPr lang="ru-RU" sz="5400" b="1" cap="none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Овальная выноска 2"/>
          <p:cNvSpPr/>
          <p:nvPr/>
        </p:nvSpPr>
        <p:spPr>
          <a:xfrm>
            <a:off x="4848142" y="1398028"/>
            <a:ext cx="441137" cy="43248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23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0" t="2483" r="4713"/>
          <a:stretch/>
        </p:blipFill>
        <p:spPr>
          <a:xfrm>
            <a:off x="3934237" y="2891809"/>
            <a:ext cx="6960377" cy="54045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52" t="8006" r="18692" b="4788"/>
          <a:stretch/>
        </p:blipFill>
        <p:spPr>
          <a:xfrm rot="5400000">
            <a:off x="-300477" y="5147877"/>
            <a:ext cx="4619797" cy="31361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94" t="21374" r="17356" b="4221"/>
          <a:stretch/>
        </p:blipFill>
        <p:spPr>
          <a:xfrm>
            <a:off x="168387" y="448629"/>
            <a:ext cx="3765850" cy="3336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43" t="-10373" r="16569" b="12598"/>
          <a:stretch/>
        </p:blipFill>
        <p:spPr>
          <a:xfrm rot="20201785">
            <a:off x="9321530" y="6478766"/>
            <a:ext cx="3146168" cy="2850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1468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0048" y="416449"/>
            <a:ext cx="7594263" cy="2225812"/>
          </a:xfrm>
        </p:spPr>
        <p:txBody>
          <a:bodyPr>
            <a:normAutofit/>
          </a:bodyPr>
          <a:lstStyle/>
          <a:p>
            <a:pPr algn="l"/>
            <a:r>
              <a:rPr lang="ru-RU" sz="48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Спортивный праздник </a:t>
            </a:r>
            <a:br>
              <a:rPr lang="ru-RU" sz="48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</a:br>
            <a:r>
              <a:rPr lang="ru-RU" sz="48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«Папа, мама, я – спортивная семья»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0" t="19310" r="20000" b="19540"/>
          <a:stretch/>
        </p:blipFill>
        <p:spPr>
          <a:xfrm rot="20646854">
            <a:off x="9056745" y="731898"/>
            <a:ext cx="3434927" cy="2743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23" t="15050" r="6176" b="-1176"/>
          <a:stretch/>
        </p:blipFill>
        <p:spPr>
          <a:xfrm>
            <a:off x="5928853" y="4274681"/>
            <a:ext cx="5373511" cy="4958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88" t="23644"/>
          <a:stretch/>
        </p:blipFill>
        <p:spPr>
          <a:xfrm>
            <a:off x="622334" y="3025422"/>
            <a:ext cx="4255911" cy="5760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452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9502" y="810506"/>
            <a:ext cx="6563032" cy="1931005"/>
          </a:xfrm>
        </p:spPr>
        <p:txBody>
          <a:bodyPr>
            <a:noAutofit/>
          </a:bodyPr>
          <a:lstStyle/>
          <a:p>
            <a:r>
              <a:rPr lang="ru-RU" sz="4800" b="1" cap="none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Районный конкурс «Кулинарный шедевр»</a:t>
            </a:r>
          </a:p>
        </p:txBody>
      </p:sp>
      <p:sp>
        <p:nvSpPr>
          <p:cNvPr id="7" name="Овальная выноска 6"/>
          <p:cNvSpPr/>
          <p:nvPr/>
        </p:nvSpPr>
        <p:spPr>
          <a:xfrm rot="18720524">
            <a:off x="5828040" y="202458"/>
            <a:ext cx="853582" cy="81307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23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2"/>
          <a:stretch/>
        </p:blipFill>
        <p:spPr>
          <a:xfrm rot="20560569">
            <a:off x="435433" y="3398184"/>
            <a:ext cx="7800360" cy="5158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8" t="9049" r="15087"/>
          <a:stretch/>
        </p:blipFill>
        <p:spPr>
          <a:xfrm>
            <a:off x="7522693" y="341802"/>
            <a:ext cx="5215467" cy="4544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96126">
            <a:off x="8100827" y="5594640"/>
            <a:ext cx="4397770" cy="3298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2784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8231" y="0"/>
            <a:ext cx="10532627" cy="1312832"/>
          </a:xfrm>
        </p:spPr>
        <p:txBody>
          <a:bodyPr>
            <a:normAutofit/>
          </a:bodyPr>
          <a:lstStyle/>
          <a:p>
            <a:r>
              <a:rPr lang="ru-RU" sz="4800" b="1" cap="none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Семейный туристический слет</a:t>
            </a:r>
            <a:endParaRPr lang="ru-RU" sz="4800" b="1" cap="none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99" y="1117393"/>
            <a:ext cx="6390217" cy="4792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78" r="8355" b="31997"/>
          <a:stretch/>
        </p:blipFill>
        <p:spPr>
          <a:xfrm>
            <a:off x="1128231" y="6071305"/>
            <a:ext cx="4588320" cy="33256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472" y="1312832"/>
            <a:ext cx="5497689" cy="4123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015" y="6071305"/>
            <a:ext cx="3943350" cy="2628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929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6032" y="312084"/>
            <a:ext cx="9605700" cy="2251814"/>
          </a:xfrm>
        </p:spPr>
        <p:txBody>
          <a:bodyPr>
            <a:noAutofit/>
          </a:bodyPr>
          <a:lstStyle/>
          <a:p>
            <a:r>
              <a:rPr lang="ru-RU" sz="4800" b="1" cap="none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Планируемая работа по данному направлению</a:t>
            </a:r>
            <a:endParaRPr lang="ru-RU" sz="4800" b="1" cap="none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5623" y="2171543"/>
            <a:ext cx="112054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Апрель-май 2017 года реализация дополнительной образовательной программы профилактической направленности по формированию родительских компетенций в воспитании приемных детей подросткового возраста </a:t>
            </a:r>
          </a:p>
          <a:p>
            <a:pPr algn="just"/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«Родитель – подросток: общение в радость!»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23111" y="4499747"/>
            <a:ext cx="4086578" cy="129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группа: </a:t>
            </a:r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замещающих родителей, воспитывающих детей подросткового возраста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30644" y="5969994"/>
            <a:ext cx="10890423" cy="30034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Мероприятие для подростков и их родителей в форме деловой игры  «Моя семья – мое богатство»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конкурс «Кулинарный шедевр»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туристический слет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Досуговая деятельность замещающей семьи </a:t>
            </a:r>
          </a:p>
          <a:p>
            <a:pPr algn="just"/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(русские народные игры для взрослых и детей)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82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1519" y="647360"/>
            <a:ext cx="9446206" cy="1461804"/>
          </a:xfrm>
        </p:spPr>
        <p:txBody>
          <a:bodyPr>
            <a:noAutofit/>
          </a:bodyPr>
          <a:lstStyle/>
          <a:p>
            <a:r>
              <a:rPr lang="ru-RU" sz="6600" b="1" cap="none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Спасибо за внимание !!!!</a:t>
            </a:r>
            <a:endParaRPr lang="ru-RU" sz="6600" b="1" cap="none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Овальная выноска 2"/>
          <p:cNvSpPr/>
          <p:nvPr/>
        </p:nvSpPr>
        <p:spPr>
          <a:xfrm>
            <a:off x="799063" y="2346240"/>
            <a:ext cx="683328" cy="778476"/>
          </a:xfrm>
          <a:prstGeom prst="wedgeEllipseCallou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23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0"/>
          <a:stretch/>
        </p:blipFill>
        <p:spPr>
          <a:xfrm>
            <a:off x="2061519" y="2544583"/>
            <a:ext cx="8946444" cy="5267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012267" y="8427951"/>
            <a:ext cx="22803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2017 год</a:t>
            </a:r>
            <a:endParaRPr lang="ru-RU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451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378</TotalTime>
  <Words>283</Words>
  <Application>Microsoft Office PowerPoint</Application>
  <PresentationFormat>A3 (297x420 мм)</PresentationFormat>
  <Paragraphs>54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Aharoni</vt:lpstr>
      <vt:lpstr>Arial</vt:lpstr>
      <vt:lpstr>Times New Roman</vt:lpstr>
      <vt:lpstr>Trebuchet MS</vt:lpstr>
      <vt:lpstr>Tw Cen MT</vt:lpstr>
      <vt:lpstr>Wingdings</vt:lpstr>
      <vt:lpstr>Капля</vt:lpstr>
      <vt:lpstr>Муниципальное образование  Печенгский район</vt:lpstr>
      <vt:lpstr>«Сопровождение замещающих семей, воспитывающих детей, лишенных родительского попечения, подросткового возраста»</vt:lpstr>
      <vt:lpstr>Муниципальное бюджетное учреждение  «Муниципальный методический центр»</vt:lpstr>
      <vt:lpstr>Сектор сопровождения  замещающих семей</vt:lpstr>
      <vt:lpstr>Специалисты сектора</vt:lpstr>
      <vt:lpstr>комплексное сопровождение  замещающей семьи и приемного ребенка</vt:lpstr>
      <vt:lpstr>Сопровождение замещающих семей, воспитывающих детей, лишенных родительского попечения, подросткового возраста</vt:lpstr>
      <vt:lpstr>Программа с профилактической направленностью  «Развитие компетентности в отношении злоупотребления ПАВ» </vt:lpstr>
      <vt:lpstr>                                                                                         Задачи: 1.Формирование адекватной самооценки подростка. 2. Развитие эмпатии, ответственности. 3. Формирование умения противостоять давлению      группы, рекламы. 4. Формирование мотивации на здоровый образ жизни. 5. Формирование отрицательного отношения к употреблению наркотиков. 6. Развитие навыков отказа от ПАВ.  </vt:lpstr>
      <vt:lpstr>Мероприятия с привлечением замещающих семей, воспитывающих детей подросткового возраста </vt:lpstr>
      <vt:lpstr>Спортивный праздник  «Папа, мама, я – спортивная семья»</vt:lpstr>
      <vt:lpstr>Районный конкурс «Кулинарный шедевр»</vt:lpstr>
      <vt:lpstr>Семейный туристический слет</vt:lpstr>
      <vt:lpstr>Планируемая работа по данному направлению</vt:lpstr>
      <vt:lpstr>Спасибо за внимание !!!!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учреждение  «Муниципальный методический центр»</dc:title>
  <dc:creator>User</dc:creator>
  <cp:lastModifiedBy>User</cp:lastModifiedBy>
  <cp:revision>57</cp:revision>
  <dcterms:created xsi:type="dcterms:W3CDTF">2016-04-28T09:19:52Z</dcterms:created>
  <dcterms:modified xsi:type="dcterms:W3CDTF">2017-02-27T13:54:22Z</dcterms:modified>
</cp:coreProperties>
</file>