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61" r:id="rId2"/>
    <p:sldId id="262" r:id="rId3"/>
    <p:sldId id="257" r:id="rId4"/>
    <p:sldId id="260" r:id="rId5"/>
    <p:sldId id="270" r:id="rId6"/>
    <p:sldId id="268" r:id="rId7"/>
    <p:sldId id="265" r:id="rId8"/>
    <p:sldId id="267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96A5367-66EB-4A54-9607-B7340BD6A3EC}">
          <p14:sldIdLst>
            <p14:sldId id="261"/>
            <p14:sldId id="262"/>
            <p14:sldId id="257"/>
            <p14:sldId id="260"/>
            <p14:sldId id="270"/>
            <p14:sldId id="268"/>
            <p14:sldId id="265"/>
            <p14:sldId id="267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3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132AA0-E089-49B8-929F-529AE50D6BD1}" type="doc">
      <dgm:prSet loTypeId="urn:microsoft.com/office/officeart/2005/8/layout/hProcess9" loCatId="process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15B66E-61B8-419B-B97E-97AEFEC40596}">
      <dgm:prSet/>
      <dgm:spPr/>
      <dgm:t>
        <a:bodyPr/>
        <a:lstStyle/>
        <a:p>
          <a:pPr rtl="0"/>
          <a:r>
            <a:rPr lang="ru-RU" smtClean="0"/>
            <a:t>Группа взаимоподдержки опекунов «Доброе сердце»</a:t>
          </a:r>
          <a:endParaRPr lang="ru-RU"/>
        </a:p>
      </dgm:t>
    </dgm:pt>
    <dgm:pt modelId="{8E5B2E2A-5379-4A11-9DCB-F9684855F2DB}" type="parTrans" cxnId="{D423DD2A-61BD-4710-B09D-C8DCF1BC271C}">
      <dgm:prSet/>
      <dgm:spPr/>
      <dgm:t>
        <a:bodyPr/>
        <a:lstStyle/>
        <a:p>
          <a:endParaRPr lang="ru-RU"/>
        </a:p>
      </dgm:t>
    </dgm:pt>
    <dgm:pt modelId="{429ECC96-55F9-4F4A-9E59-4797B2827EC0}" type="sibTrans" cxnId="{D423DD2A-61BD-4710-B09D-C8DCF1BC271C}">
      <dgm:prSet/>
      <dgm:spPr/>
      <dgm:t>
        <a:bodyPr/>
        <a:lstStyle/>
        <a:p>
          <a:endParaRPr lang="ru-RU"/>
        </a:p>
      </dgm:t>
    </dgm:pt>
    <dgm:pt modelId="{0965127B-02F6-4063-8F56-A64F9079FD4B}">
      <dgm:prSet/>
      <dgm:spPr/>
      <dgm:t>
        <a:bodyPr/>
        <a:lstStyle/>
        <a:p>
          <a:pPr rtl="0"/>
          <a:r>
            <a:rPr lang="ru-RU" smtClean="0"/>
            <a:t>Игровая терапия (арт-методы) – Заботливая Альфа</a:t>
          </a:r>
          <a:endParaRPr lang="ru-RU"/>
        </a:p>
      </dgm:t>
    </dgm:pt>
    <dgm:pt modelId="{2ED523E7-5359-4B70-80E9-AE0C11A06677}" type="parTrans" cxnId="{B36D5A0D-4CF7-4C47-805F-6519141865AA}">
      <dgm:prSet/>
      <dgm:spPr/>
      <dgm:t>
        <a:bodyPr/>
        <a:lstStyle/>
        <a:p>
          <a:endParaRPr lang="ru-RU"/>
        </a:p>
      </dgm:t>
    </dgm:pt>
    <dgm:pt modelId="{2B5823ED-26E5-429F-8BEC-312AFA4180C5}" type="sibTrans" cxnId="{B36D5A0D-4CF7-4C47-805F-6519141865AA}">
      <dgm:prSet/>
      <dgm:spPr/>
      <dgm:t>
        <a:bodyPr/>
        <a:lstStyle/>
        <a:p>
          <a:endParaRPr lang="ru-RU"/>
        </a:p>
      </dgm:t>
    </dgm:pt>
    <dgm:pt modelId="{E9D9DFC3-7435-44B8-B695-6968F8DF71BE}">
      <dgm:prSet/>
      <dgm:spPr/>
      <dgm:t>
        <a:bodyPr/>
        <a:lstStyle/>
        <a:p>
          <a:pPr rtl="0"/>
          <a:r>
            <a:rPr lang="ru-RU" smtClean="0"/>
            <a:t>Проект «Палитра» (</a:t>
          </a:r>
          <a:r>
            <a:rPr lang="en-US" smtClean="0"/>
            <a:t>play-back </a:t>
          </a:r>
          <a:r>
            <a:rPr lang="ru-RU" smtClean="0"/>
            <a:t>театр</a:t>
          </a:r>
          <a:r>
            <a:rPr lang="en-US" smtClean="0"/>
            <a:t>)</a:t>
          </a:r>
          <a:endParaRPr lang="ru-RU"/>
        </a:p>
      </dgm:t>
    </dgm:pt>
    <dgm:pt modelId="{2A7DF83B-5718-4531-9344-C7D513EA0A3C}" type="parTrans" cxnId="{CB1D8BF5-20BC-414C-B323-F5CD9B5EEA61}">
      <dgm:prSet/>
      <dgm:spPr/>
      <dgm:t>
        <a:bodyPr/>
        <a:lstStyle/>
        <a:p>
          <a:endParaRPr lang="ru-RU"/>
        </a:p>
      </dgm:t>
    </dgm:pt>
    <dgm:pt modelId="{4197ED6E-69B4-4960-939C-AE05DC2DA8CA}" type="sibTrans" cxnId="{CB1D8BF5-20BC-414C-B323-F5CD9B5EEA61}">
      <dgm:prSet/>
      <dgm:spPr/>
      <dgm:t>
        <a:bodyPr/>
        <a:lstStyle/>
        <a:p>
          <a:endParaRPr lang="ru-RU"/>
        </a:p>
      </dgm:t>
    </dgm:pt>
    <dgm:pt modelId="{21AF656D-E1BD-4622-BFD0-C9A69DF6137D}">
      <dgm:prSet/>
      <dgm:spPr/>
      <dgm:t>
        <a:bodyPr/>
        <a:lstStyle/>
        <a:p>
          <a:pPr rtl="0"/>
          <a:r>
            <a:rPr lang="ru-RU" dirty="0" smtClean="0"/>
            <a:t>Проект по </a:t>
          </a:r>
          <a:r>
            <a:rPr lang="ru-RU" dirty="0" err="1" smtClean="0"/>
            <a:t>канистерапии</a:t>
          </a:r>
          <a:r>
            <a:rPr lang="ru-RU" dirty="0" smtClean="0"/>
            <a:t> «Тепло прикосновений-основа жизни»</a:t>
          </a:r>
        </a:p>
      </dgm:t>
    </dgm:pt>
    <dgm:pt modelId="{BDBBDDD7-1867-4B5E-B835-86CFDBF45A5B}" type="parTrans" cxnId="{421B3EB0-E4FD-41EC-9CBF-DE476034B0C7}">
      <dgm:prSet/>
      <dgm:spPr/>
      <dgm:t>
        <a:bodyPr/>
        <a:lstStyle/>
        <a:p>
          <a:endParaRPr lang="ru-RU"/>
        </a:p>
      </dgm:t>
    </dgm:pt>
    <dgm:pt modelId="{8ADFAA03-9DA5-4913-8AC0-40D38884D6BC}" type="sibTrans" cxnId="{421B3EB0-E4FD-41EC-9CBF-DE476034B0C7}">
      <dgm:prSet/>
      <dgm:spPr/>
      <dgm:t>
        <a:bodyPr/>
        <a:lstStyle/>
        <a:p>
          <a:endParaRPr lang="ru-RU"/>
        </a:p>
      </dgm:t>
    </dgm:pt>
    <dgm:pt modelId="{6E478A03-6605-4074-8A2C-3BB1C5DF01F2}">
      <dgm:prSet/>
      <dgm:spPr/>
      <dgm:t>
        <a:bodyPr/>
        <a:lstStyle/>
        <a:p>
          <a:r>
            <a:rPr lang="ru-RU" dirty="0" smtClean="0"/>
            <a:t>Проект «Счастье своими руками» (СМИ)</a:t>
          </a:r>
          <a:endParaRPr lang="ru-RU" dirty="0"/>
        </a:p>
      </dgm:t>
    </dgm:pt>
    <dgm:pt modelId="{C9FAC912-98DC-4755-A5B3-1613699C4723}" type="parTrans" cxnId="{AF573A78-BF11-48BF-826F-E856B6BA5474}">
      <dgm:prSet/>
      <dgm:spPr/>
      <dgm:t>
        <a:bodyPr/>
        <a:lstStyle/>
        <a:p>
          <a:endParaRPr lang="ru-RU"/>
        </a:p>
      </dgm:t>
    </dgm:pt>
    <dgm:pt modelId="{9B2C5E1B-D6A8-4BCF-9AE0-D7C005C99C21}" type="sibTrans" cxnId="{AF573A78-BF11-48BF-826F-E856B6BA5474}">
      <dgm:prSet/>
      <dgm:spPr/>
      <dgm:t>
        <a:bodyPr/>
        <a:lstStyle/>
        <a:p>
          <a:endParaRPr lang="ru-RU"/>
        </a:p>
      </dgm:t>
    </dgm:pt>
    <dgm:pt modelId="{AD0819BF-90AC-4FBD-94F5-748B5958A6A8}" type="pres">
      <dgm:prSet presAssocID="{B6132AA0-E089-49B8-929F-529AE50D6BD1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6605FD-5F08-4B01-BB6E-D2A46BE15A20}" type="pres">
      <dgm:prSet presAssocID="{B6132AA0-E089-49B8-929F-529AE50D6BD1}" presName="arrow" presStyleLbl="bgShp" presStyleIdx="0" presStyleCnt="1"/>
      <dgm:spPr/>
    </dgm:pt>
    <dgm:pt modelId="{3740EB52-03DE-4DB1-8A3A-E8F97AFA449D}" type="pres">
      <dgm:prSet presAssocID="{B6132AA0-E089-49B8-929F-529AE50D6BD1}" presName="linearProcess" presStyleCnt="0"/>
      <dgm:spPr/>
    </dgm:pt>
    <dgm:pt modelId="{E4BBFDBD-903C-45C5-B2B3-EB67850E70BA}" type="pres">
      <dgm:prSet presAssocID="{B715B66E-61B8-419B-B97E-97AEFEC40596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34B2C-1A81-4646-9FCF-A16AEAD895D3}" type="pres">
      <dgm:prSet presAssocID="{429ECC96-55F9-4F4A-9E59-4797B2827EC0}" presName="sibTrans" presStyleCnt="0"/>
      <dgm:spPr/>
    </dgm:pt>
    <dgm:pt modelId="{3EAC6148-D5F0-4342-8107-400E38A3994D}" type="pres">
      <dgm:prSet presAssocID="{6E478A03-6605-4074-8A2C-3BB1C5DF01F2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2269E6-3900-4F00-9378-A2BDBD1C0F06}" type="pres">
      <dgm:prSet presAssocID="{9B2C5E1B-D6A8-4BCF-9AE0-D7C005C99C21}" presName="sibTrans" presStyleCnt="0"/>
      <dgm:spPr/>
    </dgm:pt>
    <dgm:pt modelId="{BD15E3A2-2AEC-40D1-ACFB-59B30133E60D}" type="pres">
      <dgm:prSet presAssocID="{0965127B-02F6-4063-8F56-A64F9079FD4B}" presName="textNode" presStyleLbl="node1" presStyleIdx="2" presStyleCnt="5" custLinFactX="99647" custLinFactNeighborX="100000" custLinFactNeighborY="2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9EFB04-71E9-4ECD-AEF8-AA000C003B7B}" type="pres">
      <dgm:prSet presAssocID="{2B5823ED-26E5-429F-8BEC-312AFA4180C5}" presName="sibTrans" presStyleCnt="0"/>
      <dgm:spPr/>
    </dgm:pt>
    <dgm:pt modelId="{0712261F-8E90-4124-A9E8-FB6EAF9328F5}" type="pres">
      <dgm:prSet presAssocID="{E9D9DFC3-7435-44B8-B695-6968F8DF71BE}" presName="textNode" presStyleLbl="node1" presStyleIdx="3" presStyleCnt="5" custLinFactX="-95539" custLinFactNeighborX="-100000" custLinFactNeighborY="2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122E3D-7CD4-4BA5-B6A8-C909B9D39929}" type="pres">
      <dgm:prSet presAssocID="{4197ED6E-69B4-4960-939C-AE05DC2DA8CA}" presName="sibTrans" presStyleCnt="0"/>
      <dgm:spPr/>
    </dgm:pt>
    <dgm:pt modelId="{5989A9EE-CEC8-4EDE-966B-CD34994359DF}" type="pres">
      <dgm:prSet presAssocID="{21AF656D-E1BD-4622-BFD0-C9A69DF6137D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F2EAB9-1E43-4F16-8591-796EDB97A53D}" type="presOf" srcId="{21AF656D-E1BD-4622-BFD0-C9A69DF6137D}" destId="{5989A9EE-CEC8-4EDE-966B-CD34994359DF}" srcOrd="0" destOrd="0" presId="urn:microsoft.com/office/officeart/2005/8/layout/hProcess9"/>
    <dgm:cxn modelId="{3EAA340A-003B-4084-9019-C13A9491CCED}" type="presOf" srcId="{E9D9DFC3-7435-44B8-B695-6968F8DF71BE}" destId="{0712261F-8E90-4124-A9E8-FB6EAF9328F5}" srcOrd="0" destOrd="0" presId="urn:microsoft.com/office/officeart/2005/8/layout/hProcess9"/>
    <dgm:cxn modelId="{CB1D8BF5-20BC-414C-B323-F5CD9B5EEA61}" srcId="{B6132AA0-E089-49B8-929F-529AE50D6BD1}" destId="{E9D9DFC3-7435-44B8-B695-6968F8DF71BE}" srcOrd="3" destOrd="0" parTransId="{2A7DF83B-5718-4531-9344-C7D513EA0A3C}" sibTransId="{4197ED6E-69B4-4960-939C-AE05DC2DA8CA}"/>
    <dgm:cxn modelId="{ECF5FE33-4584-4AC5-B430-EBB067C85784}" type="presOf" srcId="{0965127B-02F6-4063-8F56-A64F9079FD4B}" destId="{BD15E3A2-2AEC-40D1-ACFB-59B30133E60D}" srcOrd="0" destOrd="0" presId="urn:microsoft.com/office/officeart/2005/8/layout/hProcess9"/>
    <dgm:cxn modelId="{0B67DA7E-E683-45D5-B72A-76163F0A1E5B}" type="presOf" srcId="{6E478A03-6605-4074-8A2C-3BB1C5DF01F2}" destId="{3EAC6148-D5F0-4342-8107-400E38A3994D}" srcOrd="0" destOrd="0" presId="urn:microsoft.com/office/officeart/2005/8/layout/hProcess9"/>
    <dgm:cxn modelId="{D3A321D8-81A7-4A0B-8D7A-5F20851B477C}" type="presOf" srcId="{B715B66E-61B8-419B-B97E-97AEFEC40596}" destId="{E4BBFDBD-903C-45C5-B2B3-EB67850E70BA}" srcOrd="0" destOrd="0" presId="urn:microsoft.com/office/officeart/2005/8/layout/hProcess9"/>
    <dgm:cxn modelId="{421B3EB0-E4FD-41EC-9CBF-DE476034B0C7}" srcId="{B6132AA0-E089-49B8-929F-529AE50D6BD1}" destId="{21AF656D-E1BD-4622-BFD0-C9A69DF6137D}" srcOrd="4" destOrd="0" parTransId="{BDBBDDD7-1867-4B5E-B835-86CFDBF45A5B}" sibTransId="{8ADFAA03-9DA5-4913-8AC0-40D38884D6BC}"/>
    <dgm:cxn modelId="{C079386E-6481-4838-A7A7-EA612B8AA94C}" type="presOf" srcId="{B6132AA0-E089-49B8-929F-529AE50D6BD1}" destId="{AD0819BF-90AC-4FBD-94F5-748B5958A6A8}" srcOrd="0" destOrd="0" presId="urn:microsoft.com/office/officeart/2005/8/layout/hProcess9"/>
    <dgm:cxn modelId="{D423DD2A-61BD-4710-B09D-C8DCF1BC271C}" srcId="{B6132AA0-E089-49B8-929F-529AE50D6BD1}" destId="{B715B66E-61B8-419B-B97E-97AEFEC40596}" srcOrd="0" destOrd="0" parTransId="{8E5B2E2A-5379-4A11-9DCB-F9684855F2DB}" sibTransId="{429ECC96-55F9-4F4A-9E59-4797B2827EC0}"/>
    <dgm:cxn modelId="{AF573A78-BF11-48BF-826F-E856B6BA5474}" srcId="{B6132AA0-E089-49B8-929F-529AE50D6BD1}" destId="{6E478A03-6605-4074-8A2C-3BB1C5DF01F2}" srcOrd="1" destOrd="0" parTransId="{C9FAC912-98DC-4755-A5B3-1613699C4723}" sibTransId="{9B2C5E1B-D6A8-4BCF-9AE0-D7C005C99C21}"/>
    <dgm:cxn modelId="{B36D5A0D-4CF7-4C47-805F-6519141865AA}" srcId="{B6132AA0-E089-49B8-929F-529AE50D6BD1}" destId="{0965127B-02F6-4063-8F56-A64F9079FD4B}" srcOrd="2" destOrd="0" parTransId="{2ED523E7-5359-4B70-80E9-AE0C11A06677}" sibTransId="{2B5823ED-26E5-429F-8BEC-312AFA4180C5}"/>
    <dgm:cxn modelId="{C2DBF5DE-A3FE-45C1-8573-222BA651FFE2}" type="presParOf" srcId="{AD0819BF-90AC-4FBD-94F5-748B5958A6A8}" destId="{3D6605FD-5F08-4B01-BB6E-D2A46BE15A20}" srcOrd="0" destOrd="0" presId="urn:microsoft.com/office/officeart/2005/8/layout/hProcess9"/>
    <dgm:cxn modelId="{F70FBDD5-BB39-4F88-A0BD-40B6115A4876}" type="presParOf" srcId="{AD0819BF-90AC-4FBD-94F5-748B5958A6A8}" destId="{3740EB52-03DE-4DB1-8A3A-E8F97AFA449D}" srcOrd="1" destOrd="0" presId="urn:microsoft.com/office/officeart/2005/8/layout/hProcess9"/>
    <dgm:cxn modelId="{6478636E-14EE-4D92-A017-C54E9BBA721D}" type="presParOf" srcId="{3740EB52-03DE-4DB1-8A3A-E8F97AFA449D}" destId="{E4BBFDBD-903C-45C5-B2B3-EB67850E70BA}" srcOrd="0" destOrd="0" presId="urn:microsoft.com/office/officeart/2005/8/layout/hProcess9"/>
    <dgm:cxn modelId="{83B1A55D-4AF7-41F9-9CAB-EA26D2F245A7}" type="presParOf" srcId="{3740EB52-03DE-4DB1-8A3A-E8F97AFA449D}" destId="{DB634B2C-1A81-4646-9FCF-A16AEAD895D3}" srcOrd="1" destOrd="0" presId="urn:microsoft.com/office/officeart/2005/8/layout/hProcess9"/>
    <dgm:cxn modelId="{B56EE629-26D6-4AE5-B442-5ECCBA7BEC42}" type="presParOf" srcId="{3740EB52-03DE-4DB1-8A3A-E8F97AFA449D}" destId="{3EAC6148-D5F0-4342-8107-400E38A3994D}" srcOrd="2" destOrd="0" presId="urn:microsoft.com/office/officeart/2005/8/layout/hProcess9"/>
    <dgm:cxn modelId="{C9AE7082-A76C-4A97-9BA2-1E1E742C1D9D}" type="presParOf" srcId="{3740EB52-03DE-4DB1-8A3A-E8F97AFA449D}" destId="{102269E6-3900-4F00-9378-A2BDBD1C0F06}" srcOrd="3" destOrd="0" presId="urn:microsoft.com/office/officeart/2005/8/layout/hProcess9"/>
    <dgm:cxn modelId="{E72CF16C-AA86-47F1-A770-052DD5385BCE}" type="presParOf" srcId="{3740EB52-03DE-4DB1-8A3A-E8F97AFA449D}" destId="{BD15E3A2-2AEC-40D1-ACFB-59B30133E60D}" srcOrd="4" destOrd="0" presId="urn:microsoft.com/office/officeart/2005/8/layout/hProcess9"/>
    <dgm:cxn modelId="{A8BDE78F-5AF3-471D-9C6E-4865BF710AE4}" type="presParOf" srcId="{3740EB52-03DE-4DB1-8A3A-E8F97AFA449D}" destId="{AD9EFB04-71E9-4ECD-AEF8-AA000C003B7B}" srcOrd="5" destOrd="0" presId="urn:microsoft.com/office/officeart/2005/8/layout/hProcess9"/>
    <dgm:cxn modelId="{8BA52EB8-62FC-4265-AAB8-364FAF8D5383}" type="presParOf" srcId="{3740EB52-03DE-4DB1-8A3A-E8F97AFA449D}" destId="{0712261F-8E90-4124-A9E8-FB6EAF9328F5}" srcOrd="6" destOrd="0" presId="urn:microsoft.com/office/officeart/2005/8/layout/hProcess9"/>
    <dgm:cxn modelId="{658C13E1-2E50-4FEC-BBD7-9B32A1197B8D}" type="presParOf" srcId="{3740EB52-03DE-4DB1-8A3A-E8F97AFA449D}" destId="{C3122E3D-7CD4-4BA5-B6A8-C909B9D39929}" srcOrd="7" destOrd="0" presId="urn:microsoft.com/office/officeart/2005/8/layout/hProcess9"/>
    <dgm:cxn modelId="{83688926-99F7-4FAF-AB96-05DA9B762143}" type="presParOf" srcId="{3740EB52-03DE-4DB1-8A3A-E8F97AFA449D}" destId="{5989A9EE-CEC8-4EDE-966B-CD34994359DF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6605FD-5F08-4B01-BB6E-D2A46BE15A20}">
      <dsp:nvSpPr>
        <dsp:cNvPr id="0" name=""/>
        <dsp:cNvSpPr/>
      </dsp:nvSpPr>
      <dsp:spPr>
        <a:xfrm>
          <a:off x="646885" y="0"/>
          <a:ext cx="7331365" cy="45259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BBFDBD-903C-45C5-B2B3-EB67850E70BA}">
      <dsp:nvSpPr>
        <dsp:cNvPr id="0" name=""/>
        <dsp:cNvSpPr/>
      </dsp:nvSpPr>
      <dsp:spPr>
        <a:xfrm>
          <a:off x="3790" y="1357788"/>
          <a:ext cx="1657222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smtClean="0"/>
            <a:t>Группа взаимоподдержки опекунов «Доброе сердце»</a:t>
          </a:r>
          <a:endParaRPr lang="ru-RU" sz="1100" kern="1200"/>
        </a:p>
      </dsp:txBody>
      <dsp:txXfrm>
        <a:off x="84689" y="1438687"/>
        <a:ext cx="1495424" cy="1648587"/>
      </dsp:txXfrm>
    </dsp:sp>
    <dsp:sp modelId="{3EAC6148-D5F0-4342-8107-400E38A3994D}">
      <dsp:nvSpPr>
        <dsp:cNvPr id="0" name=""/>
        <dsp:cNvSpPr/>
      </dsp:nvSpPr>
      <dsp:spPr>
        <a:xfrm>
          <a:off x="1743873" y="1357788"/>
          <a:ext cx="1657222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Проект «Счастье своими руками» (СМИ)</a:t>
          </a:r>
          <a:endParaRPr lang="ru-RU" sz="1100" kern="1200" dirty="0"/>
        </a:p>
      </dsp:txBody>
      <dsp:txXfrm>
        <a:off x="1824772" y="1438687"/>
        <a:ext cx="1495424" cy="1648587"/>
      </dsp:txXfrm>
    </dsp:sp>
    <dsp:sp modelId="{BD15E3A2-2AEC-40D1-ACFB-59B30133E60D}">
      <dsp:nvSpPr>
        <dsp:cNvPr id="0" name=""/>
        <dsp:cNvSpPr/>
      </dsp:nvSpPr>
      <dsp:spPr>
        <a:xfrm>
          <a:off x="5218190" y="1396748"/>
          <a:ext cx="1657222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smtClean="0"/>
            <a:t>Игровая терапия (арт-методы) – Заботливая Альфа</a:t>
          </a:r>
          <a:endParaRPr lang="ru-RU" sz="1100" kern="1200"/>
        </a:p>
      </dsp:txBody>
      <dsp:txXfrm>
        <a:off x="5299089" y="1477647"/>
        <a:ext cx="1495424" cy="1648587"/>
      </dsp:txXfrm>
    </dsp:sp>
    <dsp:sp modelId="{0712261F-8E90-4124-A9E8-FB6EAF9328F5}">
      <dsp:nvSpPr>
        <dsp:cNvPr id="0" name=""/>
        <dsp:cNvSpPr/>
      </dsp:nvSpPr>
      <dsp:spPr>
        <a:xfrm>
          <a:off x="3557885" y="1396748"/>
          <a:ext cx="1657222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smtClean="0"/>
            <a:t>Проект «Палитра» (</a:t>
          </a:r>
          <a:r>
            <a:rPr lang="en-US" sz="1100" kern="1200" smtClean="0"/>
            <a:t>play-back </a:t>
          </a:r>
          <a:r>
            <a:rPr lang="ru-RU" sz="1100" kern="1200" smtClean="0"/>
            <a:t>театр</a:t>
          </a:r>
          <a:r>
            <a:rPr lang="en-US" sz="1100" kern="1200" smtClean="0"/>
            <a:t>)</a:t>
          </a:r>
          <a:endParaRPr lang="ru-RU" sz="1100" kern="1200"/>
        </a:p>
      </dsp:txBody>
      <dsp:txXfrm>
        <a:off x="3638784" y="1477647"/>
        <a:ext cx="1495424" cy="1648587"/>
      </dsp:txXfrm>
    </dsp:sp>
    <dsp:sp modelId="{5989A9EE-CEC8-4EDE-966B-CD34994359DF}">
      <dsp:nvSpPr>
        <dsp:cNvPr id="0" name=""/>
        <dsp:cNvSpPr/>
      </dsp:nvSpPr>
      <dsp:spPr>
        <a:xfrm>
          <a:off x="6964123" y="1357788"/>
          <a:ext cx="1657222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Проект по </a:t>
          </a:r>
          <a:r>
            <a:rPr lang="ru-RU" sz="1100" kern="1200" dirty="0" err="1" smtClean="0"/>
            <a:t>канистерапии</a:t>
          </a:r>
          <a:r>
            <a:rPr lang="ru-RU" sz="1100" kern="1200" dirty="0" smtClean="0"/>
            <a:t> «Тепло прикосновений-основа жизни»</a:t>
          </a:r>
        </a:p>
      </dsp:txBody>
      <dsp:txXfrm>
        <a:off x="7045022" y="1438687"/>
        <a:ext cx="1495424" cy="16485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6511DB-68E8-4565-882C-B0EAAFCA8FAF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5CFE24-6AA9-4095-AEE3-A741C2A5AC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562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fld id="{0B6FB1D2-CCE0-407C-BB7B-30D08AC8A0C4}" type="slidenum">
              <a:rPr lang="ru-RU" sz="1200" smtClean="0">
                <a:solidFill>
                  <a:srgbClr val="000000"/>
                </a:solidFill>
              </a:rPr>
              <a:pPr eaLnBrk="1" hangingPunct="1"/>
              <a:t>5</a:t>
            </a:fld>
            <a:endParaRPr lang="ru-RU" sz="12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22298-C42A-4C8C-84EF-F921BD4C48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68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" name="Picture 2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5" t="1926" r="22149" b="52545"/>
          <a:stretch/>
        </p:blipFill>
        <p:spPr bwMode="auto">
          <a:xfrm>
            <a:off x="-180528" y="188640"/>
            <a:ext cx="9505056" cy="676090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7" descr="C:\Users\Ирина Геронтиди\Desktop\фото кон\shutterstock_8584060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66" y="2852936"/>
            <a:ext cx="7687382" cy="3795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3811" y="1589129"/>
            <a:ext cx="7772400" cy="3568063"/>
          </a:xfrm>
          <a:noFill/>
          <a:effectLst>
            <a:softEdge rad="635000"/>
          </a:effectLst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>
                <a:solidFill>
                  <a:srgbClr val="002060"/>
                </a:solidFill>
              </a:rPr>
              <a:t>I</a:t>
            </a:r>
            <a:r>
              <a:rPr lang="en-US" sz="2400" b="1" dirty="0">
                <a:solidFill>
                  <a:srgbClr val="002060"/>
                </a:solidFill>
              </a:rPr>
              <a:t>I </a:t>
            </a:r>
            <a:r>
              <a:rPr lang="ru-RU" sz="2400" b="1" dirty="0">
                <a:solidFill>
                  <a:srgbClr val="002060"/>
                </a:solidFill>
              </a:rPr>
              <a:t>фестиваль педагогических идей</a:t>
            </a:r>
            <a:br>
              <a:rPr lang="ru-RU" sz="2400" b="1" dirty="0">
                <a:solidFill>
                  <a:srgbClr val="002060"/>
                </a:solidFill>
              </a:rPr>
            </a:br>
            <a:r>
              <a:rPr lang="ru-RU" sz="2400" b="1" dirty="0">
                <a:solidFill>
                  <a:srgbClr val="002060"/>
                </a:solidFill>
              </a:rPr>
              <a:t>«СЕВЕРНОЕ </a:t>
            </a:r>
            <a:r>
              <a:rPr lang="ru-RU" sz="2400" b="1" dirty="0" smtClean="0">
                <a:solidFill>
                  <a:srgbClr val="002060"/>
                </a:solidFill>
              </a:rPr>
              <a:t>СИЯНИЕ»</a:t>
            </a:r>
            <a:r>
              <a:rPr lang="ru-RU" sz="2400" b="1" dirty="0">
                <a:solidFill>
                  <a:srgbClr val="002060"/>
                </a:solidFill>
              </a:rPr>
              <a:t/>
            </a:r>
            <a:br>
              <a:rPr lang="ru-RU" sz="2400" b="1" dirty="0">
                <a:solidFill>
                  <a:srgbClr val="002060"/>
                </a:solidFill>
              </a:rPr>
            </a:br>
            <a:r>
              <a:rPr lang="ru-RU" sz="2400" b="1" dirty="0">
                <a:solidFill>
                  <a:srgbClr val="002060"/>
                </a:solidFill>
              </a:rPr>
              <a:t/>
            </a:r>
            <a:br>
              <a:rPr lang="ru-RU" sz="2400" b="1" dirty="0">
                <a:solidFill>
                  <a:srgbClr val="002060"/>
                </a:solidFill>
              </a:rPr>
            </a:br>
            <a:r>
              <a:rPr lang="ru-RU" sz="2400" b="1" dirty="0">
                <a:solidFill>
                  <a:srgbClr val="002060"/>
                </a:solidFill>
              </a:rPr>
              <a:t>Опыт проектной деятельности при осуществлении сопровождения замещающих семей</a:t>
            </a:r>
            <a:br>
              <a:rPr lang="ru-RU" sz="2400" b="1" dirty="0">
                <a:solidFill>
                  <a:srgbClr val="002060"/>
                </a:solidFill>
              </a:rPr>
            </a:br>
            <a:r>
              <a:rPr lang="ru-RU" sz="2400" dirty="0">
                <a:solidFill>
                  <a:srgbClr val="002060"/>
                </a:solidFill>
              </a:rPr>
              <a:t/>
            </a:r>
            <a:br>
              <a:rPr lang="ru-RU" sz="2400" dirty="0">
                <a:solidFill>
                  <a:srgbClr val="002060"/>
                </a:solidFill>
              </a:rPr>
            </a:b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5877272"/>
            <a:ext cx="8280920" cy="672480"/>
          </a:xfrm>
          <a:noFill/>
        </p:spPr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 </a:t>
            </a:r>
          </a:p>
          <a:p>
            <a:r>
              <a:rPr lang="ru-RU" b="1" dirty="0">
                <a:solidFill>
                  <a:srgbClr val="002060"/>
                </a:solidFill>
              </a:rPr>
              <a:t>Мурманск, </a:t>
            </a:r>
            <a:r>
              <a:rPr lang="ru-RU" b="1" dirty="0" smtClean="0">
                <a:solidFill>
                  <a:srgbClr val="002060"/>
                </a:solidFill>
              </a:rPr>
              <a:t>01 марта  </a:t>
            </a:r>
            <a:r>
              <a:rPr lang="ru-RU" b="1" dirty="0">
                <a:solidFill>
                  <a:srgbClr val="002060"/>
                </a:solidFill>
              </a:rPr>
              <a:t>201</a:t>
            </a:r>
            <a:r>
              <a:rPr lang="en-US" b="1" dirty="0">
                <a:solidFill>
                  <a:srgbClr val="002060"/>
                </a:solidFill>
              </a:rPr>
              <a:t>7</a:t>
            </a:r>
            <a:r>
              <a:rPr lang="ru-RU" b="1" dirty="0">
                <a:solidFill>
                  <a:srgbClr val="002060"/>
                </a:solidFill>
              </a:rPr>
              <a:t> года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16" y="149129"/>
            <a:ext cx="1830600" cy="1440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55776" y="170263"/>
            <a:ext cx="62646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rgbClr val="17365D"/>
                </a:solidFill>
                <a:ea typeface="Calibri"/>
                <a:cs typeface="Calibri"/>
              </a:rPr>
              <a:t>Муниципальное бюджетное учреждение г. Мурманска</a:t>
            </a:r>
            <a:endParaRPr lang="ru-RU" sz="12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>
                <a:solidFill>
                  <a:srgbClr val="17365D"/>
                </a:solidFill>
                <a:ea typeface="Calibri"/>
                <a:cs typeface="Calibri"/>
              </a:rPr>
              <a:t>«Центр психолого-педагогической, медицинской и социальной </a:t>
            </a:r>
            <a:r>
              <a:rPr lang="ru-RU" sz="1200" b="1" dirty="0" smtClean="0">
                <a:solidFill>
                  <a:srgbClr val="17365D"/>
                </a:solidFill>
                <a:ea typeface="Calibri"/>
                <a:cs typeface="Calibri"/>
              </a:rPr>
              <a:t>помощи»</a:t>
            </a: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rgbClr val="17365D"/>
                </a:solidFill>
                <a:ea typeface="Calibri"/>
                <a:cs typeface="Calibri"/>
              </a:rPr>
              <a:t>СЛУБЖА ПО ПОДГОТОВКЕ КАНДИДАТОВ В ЗАМЕЩАЮЩИЕ РОДИТЕЛИ И  СОПРОВОЖДЕНИЮ ЗАМЕЩАЮЩИХ СЕМЕЙ</a:t>
            </a: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121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Капля 4"/>
          <p:cNvSpPr/>
          <p:nvPr/>
        </p:nvSpPr>
        <p:spPr>
          <a:xfrm rot="21233882">
            <a:off x="4773683" y="1246173"/>
            <a:ext cx="3257291" cy="2376477"/>
          </a:xfrm>
          <a:prstGeom prst="teardrop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   </a:t>
            </a:r>
            <a:r>
              <a:rPr lang="ru-RU" sz="1600" dirty="0" smtClean="0">
                <a:solidFill>
                  <a:srgbClr val="002060"/>
                </a:solidFill>
              </a:rPr>
              <a:t>12 % детей имеют выраженные эмоциональные нарушения, обусловленные ранней депривацией 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6" name="Капля 5"/>
          <p:cNvSpPr/>
          <p:nvPr/>
        </p:nvSpPr>
        <p:spPr>
          <a:xfrm>
            <a:off x="4909217" y="3645024"/>
            <a:ext cx="3486265" cy="2452124"/>
          </a:xfrm>
          <a:prstGeom prst="teardrop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Основная мишень работы – ранние травмы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Капля 6"/>
          <p:cNvSpPr/>
          <p:nvPr/>
        </p:nvSpPr>
        <p:spPr>
          <a:xfrm rot="13812139">
            <a:off x="2411759" y="3611864"/>
            <a:ext cx="914400" cy="91440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Капля 10"/>
          <p:cNvSpPr/>
          <p:nvPr/>
        </p:nvSpPr>
        <p:spPr>
          <a:xfrm rot="21434189">
            <a:off x="2639834" y="550863"/>
            <a:ext cx="2583855" cy="1738768"/>
          </a:xfrm>
          <a:prstGeom prst="teardrop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</a:rPr>
              <a:t>81  замещающая семья,  107 детей со статусом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16" name="Солнце 15"/>
          <p:cNvSpPr/>
          <p:nvPr/>
        </p:nvSpPr>
        <p:spPr>
          <a:xfrm>
            <a:off x="359771" y="2290932"/>
            <a:ext cx="4549447" cy="4054597"/>
          </a:xfrm>
          <a:prstGeom prst="sun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ИНТЕГРАТИВНЫЙ ПОДХОД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190415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AlexGTS\Downloads\для презенташки\философ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23" y="1556792"/>
            <a:ext cx="571500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lexGTS\Downloads\для презенташки\Tree_800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57" r="9805" b="3767"/>
          <a:stretch/>
        </p:blipFill>
        <p:spPr bwMode="auto">
          <a:xfrm>
            <a:off x="6088123" y="1556792"/>
            <a:ext cx="254789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332656"/>
            <a:ext cx="73448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Концепция</a:t>
            </a:r>
            <a:endParaRPr lang="ru-RU" sz="5400" b="1" cap="all" spc="0" dirty="0">
              <a:ln/>
              <a:solidFill>
                <a:schemeClr val="bg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6208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all" dirty="0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ПРОЕКТНЫЙ МЕТОД</a:t>
            </a:r>
            <a:endParaRPr lang="ru-RU" sz="4400" b="1" cap="all" dirty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0993524"/>
              </p:ext>
            </p:extLst>
          </p:nvPr>
        </p:nvGraphicFramePr>
        <p:xfrm>
          <a:off x="0" y="1628800"/>
          <a:ext cx="8625136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111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7" y="116632"/>
            <a:ext cx="8310885" cy="1143000"/>
          </a:xfrm>
        </p:spPr>
        <p:txBody>
          <a:bodyPr/>
          <a:lstStyle/>
          <a:p>
            <a:pPr algn="ctr" eaLnBrk="1" hangingPunct="1"/>
            <a:r>
              <a:rPr lang="ru-RU" sz="2800" b="1" dirty="0" smtClean="0">
                <a:solidFill>
                  <a:srgbClr val="002060"/>
                </a:solidFill>
              </a:rPr>
              <a:t>Клуб для опекунов  «Доброе сердце»</a:t>
            </a:r>
            <a:endParaRPr lang="ru-RU" sz="2800" b="1" dirty="0" smtClean="0">
              <a:solidFill>
                <a:srgbClr val="002060"/>
              </a:solidFill>
            </a:endParaRP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557338"/>
            <a:ext cx="795020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437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54960" cy="77809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Book Antiqua" pitchFamily="18" charset="0"/>
              </a:rPr>
              <a:t>Проект «Палитра</a:t>
            </a:r>
            <a:r>
              <a:rPr lang="ru-RU" sz="4000" b="1" dirty="0" smtClean="0">
                <a:solidFill>
                  <a:srgbClr val="002060"/>
                </a:solidFill>
                <a:latin typeface="Book Antiqua" pitchFamily="18" charset="0"/>
              </a:rPr>
              <a:t>»</a:t>
            </a:r>
            <a:r>
              <a:rPr lang="ru-RU" sz="2400" dirty="0">
                <a:latin typeface="Book Antiqua" pitchFamily="18" charset="0"/>
              </a:rPr>
              <a:t/>
            </a:r>
            <a:br>
              <a:rPr lang="ru-RU" sz="2400" dirty="0">
                <a:latin typeface="Book Antiqua" pitchFamily="18" charset="0"/>
              </a:rPr>
            </a:br>
            <a:endParaRPr lang="ru-RU" sz="2400" dirty="0"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340767"/>
            <a:ext cx="8589640" cy="320435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b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endParaRPr lang="ru-RU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8914" y="-229430"/>
            <a:ext cx="2054225" cy="2524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 descr="C:\Users\Ирина\Desktop\Ира  работа\ФОТО ДЕТИ\ТЕАТР АНИМ\20141122_1923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713" y="2996952"/>
            <a:ext cx="5436096" cy="40770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Ирина\Desktop\Ира  работа\ФОТО ДЕТИ\ТЕАТР АНИМ\20141124_1742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133990"/>
            <a:ext cx="3273667" cy="245525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Ирина\Desktop\Ира  работа\ФОТО ДЕТИ\ТЕАТР АНИМ\20141124_18065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500" y="3140969"/>
            <a:ext cx="3904398" cy="300372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Ирина\Desktop\Ира  работа\ФОТО ДЕТИ\ТЕАТР АНИМ\20141103_1621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260579"/>
            <a:ext cx="3339422" cy="29313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Ирина\Desktop\Ира  работа\ФОТО ДЕТИ\ТЕАТР АНИМ\20141122_18283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063" y="446685"/>
            <a:ext cx="3270406" cy="390794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Ирина\Desktop\Ира  работа\ФОТО ДЕТИ\ТЕАТР АНИМ\20141122_15331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306" y="4833087"/>
            <a:ext cx="3238277" cy="198884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Ирина\Desktop\Ира  работа\ФОТО ДЕТИ\ТЕАТР АНИМ\20141122_17482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061" y="75799"/>
            <a:ext cx="1682939" cy="224391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Ирина\Desktop\Ира  работа\ФОТО ДЕТИ\ТЕАТР АНИМ\20141103_16193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274" y="2786974"/>
            <a:ext cx="2808865" cy="201622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Ирина\Desktop\Ира  работа\ФОТО ДЕТИ\ТЕАТР АНИМ\20141027_18031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916" y="4694615"/>
            <a:ext cx="2788225" cy="209116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141" y="180140"/>
            <a:ext cx="2212975" cy="418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47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955045" cy="92447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Проект «Счастье своими руками» совместно с «ТВ -21»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060848"/>
            <a:ext cx="3822700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060848"/>
            <a:ext cx="3822700" cy="439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750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924475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Проект по </a:t>
            </a:r>
            <a:r>
              <a:rPr lang="ru-RU" b="1" dirty="0" err="1" smtClean="0">
                <a:solidFill>
                  <a:srgbClr val="002060"/>
                </a:solidFill>
              </a:rPr>
              <a:t>канистерапии</a:t>
            </a:r>
            <a:r>
              <a:rPr lang="ru-RU" b="1" dirty="0" smtClean="0">
                <a:solidFill>
                  <a:srgbClr val="002060"/>
                </a:solidFill>
              </a:rPr>
              <a:t> «Тепло прикосновений-основа жизни»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G:\фото 2016-2017\100APPLE\IMG_04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4572000" cy="3429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фото 2016-2017\100APPLE\IMG_050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46038"/>
            <a:ext cx="3039666" cy="40528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14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b="1" dirty="0" smtClean="0">
                <a:solidFill>
                  <a:schemeClr val="bg1"/>
                </a:solidFill>
              </a:rPr>
              <a:t>Благодарю за внимание!</a:t>
            </a:r>
            <a:endParaRPr lang="ru-RU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90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63</TotalTime>
  <Words>134</Words>
  <Application>Microsoft Office PowerPoint</Application>
  <PresentationFormat>Экран (4:3)</PresentationFormat>
  <Paragraphs>24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Spring</vt:lpstr>
      <vt:lpstr>    II фестиваль педагогических идей «СЕВЕРНОЕ СИЯНИЕ»  Опыт проектной деятельности при осуществлении сопровождения замещающих семей  </vt:lpstr>
      <vt:lpstr>Презентация PowerPoint</vt:lpstr>
      <vt:lpstr>Презентация PowerPoint</vt:lpstr>
      <vt:lpstr>ПРОЕКТНЫЙ МЕТОД</vt:lpstr>
      <vt:lpstr>Клуб для опекунов  «Доброе сердце»</vt:lpstr>
      <vt:lpstr>Проект «Палитра» </vt:lpstr>
      <vt:lpstr>Проект «Счастье своими руками» совместно с «ТВ -21»</vt:lpstr>
      <vt:lpstr>Проект по канистерапии «Тепло прикосновений-основа жизни»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AlexGTS</dc:creator>
  <cp:lastModifiedBy>AlexGTS</cp:lastModifiedBy>
  <cp:revision>26</cp:revision>
  <dcterms:created xsi:type="dcterms:W3CDTF">2017-02-27T21:13:17Z</dcterms:created>
  <dcterms:modified xsi:type="dcterms:W3CDTF">2017-02-28T22:14:38Z</dcterms:modified>
</cp:coreProperties>
</file>