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rts/chart1.xml" ContentType="application/vnd.openxmlformats-officedocument.drawingml.char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4008" r:id="rId1"/>
  </p:sldMasterIdLst>
  <p:sldIdLst>
    <p:sldId id="256" r:id="rId2"/>
    <p:sldId id="259" r:id="rId3"/>
    <p:sldId id="271" r:id="rId4"/>
    <p:sldId id="272" r:id="rId5"/>
    <p:sldId id="268" r:id="rId6"/>
    <p:sldId id="269" r:id="rId7"/>
    <p:sldId id="270" r:id="rId8"/>
    <p:sldId id="260" r:id="rId9"/>
    <p:sldId id="275" r:id="rId10"/>
    <p:sldId id="282" r:id="rId11"/>
    <p:sldId id="281" r:id="rId12"/>
    <p:sldId id="266" r:id="rId13"/>
    <p:sldId id="283" r:id="rId14"/>
    <p:sldId id="267" r:id="rId15"/>
    <p:sldId id="261" r:id="rId16"/>
    <p:sldId id="276" r:id="rId17"/>
    <p:sldId id="274" r:id="rId18"/>
    <p:sldId id="262" r:id="rId19"/>
    <p:sldId id="285" r:id="rId20"/>
    <p:sldId id="284" r:id="rId21"/>
    <p:sldId id="263" r:id="rId22"/>
    <p:sldId id="286" r:id="rId23"/>
    <p:sldId id="287" r:id="rId24"/>
    <p:sldId id="264" r:id="rId25"/>
    <p:sldId id="265" r:id="rId26"/>
    <p:sldId id="280" r:id="rId27"/>
    <p:sldId id="288" r:id="rId28"/>
    <p:sldId id="289" r:id="rId29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Нет стиля, сетка таблицы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C083E6E3-FA7D-4D7B-A595-EF9225AFEA82}" styleName="Светлый стиль 1 - акцент 3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3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3"/>
              </a:solidFill>
            </a:ln>
          </a:bottom>
        </a:tcBdr>
        <a:fill>
          <a:noFill/>
        </a:fill>
      </a:tcStyle>
    </a:firstRow>
  </a:tblStyle>
  <a:tblStyle styleId="{3B4B98B0-60AC-42C2-AFA5-B58CD77FA1E5}" styleName="Светлый стиль 1 - акцент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0E3FDE45-AF77-4B5C-9715-49D594BDF05E}" styleName="Светлый стиль 1 - акцент 2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2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2"/>
              </a:solidFill>
            </a:ln>
          </a:bottom>
        </a:tcBdr>
        <a:fill>
          <a:noFill/>
        </a:fill>
      </a:tcStyle>
    </a:firstRow>
  </a:tblStyle>
  <a:tblStyle styleId="{D27102A9-8310-4765-A935-A1911B00CA55}" styleName="Светлый стиль 1 - акцент 4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4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4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presProps" Target="presProps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Excel1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layout/>
      <c:overlay val="0"/>
    </c:title>
    <c:autoTitleDeleted val="0"/>
    <c:view3D>
      <c:rotX val="30"/>
      <c:rotY val="0"/>
      <c:rAngAx val="0"/>
      <c:perspective val="30"/>
    </c:view3D>
    <c:floor>
      <c:thickness val="0"/>
    </c:floor>
    <c:sideWall>
      <c:thickness val="0"/>
    </c:sideWall>
    <c:backWall>
      <c:thickness val="0"/>
    </c:backWall>
    <c:plotArea>
      <c:layout/>
      <c:pie3D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кол-во детей</c:v>
                </c:pt>
              </c:strCache>
            </c:strRef>
          </c:tx>
          <c:dLbls>
            <c:showLegendKey val="0"/>
            <c:showVal val="1"/>
            <c:showCatName val="0"/>
            <c:showSerName val="0"/>
            <c:showPercent val="0"/>
            <c:showBubbleSize val="0"/>
            <c:showLeaderLines val="1"/>
          </c:dLbls>
          <c:cat>
            <c:strRef>
              <c:f>Лист1!$A$2:$A$4</c:f>
              <c:strCache>
                <c:ptCount val="3"/>
                <c:pt idx="0">
                  <c:v>10 лет</c:v>
                </c:pt>
                <c:pt idx="1">
                  <c:v>11-14 лет</c:v>
                </c:pt>
                <c:pt idx="2">
                  <c:v>15-18 лет</c:v>
                </c:pt>
              </c:strCache>
            </c:strRef>
          </c:cat>
          <c:val>
            <c:numRef>
              <c:f>Лист1!$B$2:$B$4</c:f>
              <c:numCache>
                <c:formatCode>General</c:formatCode>
                <c:ptCount val="3"/>
                <c:pt idx="0">
                  <c:v>5</c:v>
                </c:pt>
                <c:pt idx="1">
                  <c:v>8</c:v>
                </c:pt>
                <c:pt idx="2">
                  <c:v>8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</c:pie3DChart>
    </c:plotArea>
    <c:legend>
      <c:legendPos val="r"/>
      <c:layout/>
      <c:overlay val="0"/>
    </c:legend>
    <c:plotVisOnly val="1"/>
    <c:dispBlanksAs val="gap"/>
    <c:showDLblsOverMax val="0"/>
  </c:chart>
  <c:txPr>
    <a:bodyPr/>
    <a:lstStyle/>
    <a:p>
      <a:pPr>
        <a:defRPr sz="1800"/>
      </a:pPr>
      <a:endParaRPr lang="ru-RU"/>
    </a:p>
  </c:txPr>
  <c:externalData r:id="rId1">
    <c:autoUpdate val="0"/>
  </c:externalData>
</c:chartSpace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15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sp>
          <p:nvSpPr>
            <p:cNvPr id="8" name="Rectangle 7"/>
            <p:cNvSpPr/>
            <p:nvPr/>
          </p:nvSpPr>
          <p:spPr>
            <a:xfrm>
              <a:off x="0" y="0"/>
              <a:ext cx="71628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1765"/>
                  </a:srgbClr>
                </a:gs>
                <a:gs pos="60000">
                  <a:srgbClr val="FEFEFE">
                    <a:alpha val="0"/>
                  </a:srgbClr>
                </a:gs>
              </a:gsLst>
              <a:path path="circle">
                <a:fillToRect t="100000" r="100000"/>
              </a:path>
              <a:tileRect l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" name="Rectangle 8"/>
            <p:cNvSpPr/>
            <p:nvPr/>
          </p:nvSpPr>
          <p:spPr>
            <a:xfrm>
              <a:off x="1143000" y="0"/>
              <a:ext cx="80010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6000"/>
                  </a:srgbClr>
                </a:gs>
                <a:gs pos="61000">
                  <a:srgbClr val="FEFEFE">
                    <a:alpha val="0"/>
                  </a:srgbClr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0" name="Freeform 9"/>
          <p:cNvSpPr/>
          <p:nvPr/>
        </p:nvSpPr>
        <p:spPr>
          <a:xfrm rot="10800000">
            <a:off x="891821" y="5617774"/>
            <a:ext cx="7382935" cy="537210"/>
          </a:xfrm>
          <a:custGeom>
            <a:avLst/>
            <a:gdLst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7785734 w 7955280"/>
              <a:gd name="connsiteY2" fmla="*/ 0 h 495300"/>
              <a:gd name="connsiteX3" fmla="*/ 7955280 w 7955280"/>
              <a:gd name="connsiteY3" fmla="*/ 495300 h 495300"/>
              <a:gd name="connsiteX4" fmla="*/ 0 w 7955280"/>
              <a:gd name="connsiteY4" fmla="*/ 495300 h 495300"/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3966210 w 7955280"/>
              <a:gd name="connsiteY2" fmla="*/ 95250 h 495300"/>
              <a:gd name="connsiteX3" fmla="*/ 7785734 w 7955280"/>
              <a:gd name="connsiteY3" fmla="*/ 0 h 495300"/>
              <a:gd name="connsiteX4" fmla="*/ 7955280 w 7955280"/>
              <a:gd name="connsiteY4" fmla="*/ 495300 h 495300"/>
              <a:gd name="connsiteX5" fmla="*/ 0 w 7955280"/>
              <a:gd name="connsiteY5" fmla="*/ 495300 h 4953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955280" h="495300">
                <a:moveTo>
                  <a:pt x="0" y="495300"/>
                </a:moveTo>
                <a:lnTo>
                  <a:pt x="169546" y="0"/>
                </a:lnTo>
                <a:lnTo>
                  <a:pt x="3966210" y="95250"/>
                </a:lnTo>
                <a:lnTo>
                  <a:pt x="7785734" y="0"/>
                </a:lnTo>
                <a:lnTo>
                  <a:pt x="7955280" y="495300"/>
                </a:lnTo>
                <a:lnTo>
                  <a:pt x="0" y="495300"/>
                </a:lnTo>
                <a:close/>
              </a:path>
            </a:pathLst>
          </a:custGeom>
          <a:gradFill flip="none" rotWithShape="1">
            <a:gsLst>
              <a:gs pos="30000">
                <a:srgbClr val="010101">
                  <a:alpha val="34000"/>
                </a:srgbClr>
              </a:gs>
              <a:gs pos="100000">
                <a:srgbClr val="010101">
                  <a:alpha val="26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/>
          <p:cNvSpPr/>
          <p:nvPr/>
        </p:nvSpPr>
        <p:spPr>
          <a:xfrm>
            <a:off x="989952" y="1016990"/>
            <a:ext cx="7179733" cy="4831643"/>
          </a:xfrm>
          <a:prstGeom prst="rect">
            <a:avLst/>
          </a:prstGeom>
          <a:solidFill>
            <a:schemeClr val="bg1">
              <a:lumMod val="75000"/>
              <a:lumOff val="25000"/>
            </a:schemeClr>
          </a:solid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990600" y="1009650"/>
            <a:ext cx="7179733" cy="4831643"/>
          </a:xfrm>
          <a:prstGeom prst="rect">
            <a:avLst/>
          </a:prstGeom>
          <a:blipFill dpi="0" rotWithShape="1">
            <a:blip r:embed="rId2" cstate="print">
              <a:alphaModFix amt="20000"/>
              <a:grayscl/>
              <a:lum contrast="12000"/>
            </a:blip>
            <a:srcRect/>
            <a:tile tx="0" ty="0" sx="100000" sy="100000" flip="none" algn="tl"/>
          </a:blip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3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435684">
            <a:off x="769521" y="702069"/>
            <a:ext cx="567831" cy="567830"/>
          </a:xfrm>
          <a:prstGeom prst="rect">
            <a:avLst/>
          </a:prstGeom>
          <a:noFill/>
        </p:spPr>
      </p:pic>
      <p:pic>
        <p:nvPicPr>
          <p:cNvPr id="14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4096196">
            <a:off x="7855433" y="749720"/>
            <a:ext cx="566928" cy="566928"/>
          </a:xfrm>
          <a:prstGeom prst="rect">
            <a:avLst/>
          </a:prstGeom>
          <a:noFill/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727201" y="1794935"/>
            <a:ext cx="5723468" cy="1828090"/>
          </a:xfrm>
        </p:spPr>
        <p:txBody>
          <a:bodyPr anchor="b">
            <a:normAutofit/>
          </a:bodyPr>
          <a:lstStyle>
            <a:lvl1pPr>
              <a:defRPr sz="4800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727200" y="3736622"/>
            <a:ext cx="5712179" cy="15240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770676" y="5357592"/>
            <a:ext cx="1213821" cy="365125"/>
          </a:xfrm>
        </p:spPr>
        <p:txBody>
          <a:bodyPr/>
          <a:lstStyle/>
          <a:p>
            <a:fld id="{B4C71EC6-210F-42DE-9C53-41977AD35B3D}" type="datetimeFigureOut">
              <a:rPr lang="ru-RU" smtClean="0"/>
              <a:pPr/>
              <a:t>28.02.2017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174044" y="5357592"/>
            <a:ext cx="5034845" cy="365125"/>
          </a:xfrm>
        </p:spPr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213930" y="5357592"/>
            <a:ext cx="554023" cy="365125"/>
          </a:xfrm>
        </p:spPr>
        <p:txBody>
          <a:bodyPr/>
          <a:lstStyle>
            <a:lvl1pPr algn="ctr">
              <a:defRPr/>
            </a:lvl1pPr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>
    <p:randomBar dir="vert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28.02.2017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>
    <p:randomBar dir="vert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4979" y="2239430"/>
            <a:ext cx="6254044" cy="1362075"/>
          </a:xfrm>
        </p:spPr>
        <p:txBody>
          <a:bodyPr anchor="b"/>
          <a:lstStyle>
            <a:lvl1pPr algn="ctr">
              <a:defRPr sz="4000" b="0" cap="none" baseline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56267" y="3725334"/>
            <a:ext cx="6231467" cy="1309511"/>
          </a:xfrm>
        </p:spPr>
        <p:txBody>
          <a:bodyPr anchor="t"/>
          <a:lstStyle>
            <a:lvl1pPr marL="0" indent="0" algn="ct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28.02.2017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>
    <p:randomBar dir="vert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28.02.2017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298448" y="2121407"/>
            <a:ext cx="3200400" cy="3602736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63440" y="2119313"/>
            <a:ext cx="3200400" cy="3605212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</p:spTree>
  </p:cSld>
  <p:clrMapOvr>
    <a:masterClrMapping/>
  </p:clrMapOvr>
  <p:transition spd="slow">
    <p:randomBar dir="vert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557869" y="2122312"/>
            <a:ext cx="2939521" cy="820208"/>
          </a:xfrm>
        </p:spPr>
        <p:txBody>
          <a:bodyPr anchor="b">
            <a:normAutofit/>
          </a:bodyPr>
          <a:lstStyle>
            <a:lvl1pPr marL="0" indent="0" algn="ctr">
              <a:buNone/>
              <a:defRPr sz="2000" b="1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910669" y="2122311"/>
            <a:ext cx="2944368" cy="822960"/>
          </a:xfrm>
        </p:spPr>
        <p:txBody>
          <a:bodyPr anchor="b">
            <a:normAutofit/>
          </a:bodyPr>
          <a:lstStyle>
            <a:lvl1pPr marL="0" indent="0" algn="ctr">
              <a:buNone/>
              <a:defRPr sz="2000" b="1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28.02.2017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3"/>
          </p:nvPr>
        </p:nvSpPr>
        <p:spPr>
          <a:xfrm>
            <a:off x="1298448" y="2944368"/>
            <a:ext cx="3227832" cy="2779776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14"/>
          </p:nvPr>
        </p:nvSpPr>
        <p:spPr>
          <a:xfrm>
            <a:off x="4645151" y="2944813"/>
            <a:ext cx="3227832" cy="2779776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</p:spTree>
  </p:cSld>
  <p:clrMapOvr>
    <a:masterClrMapping/>
  </p:clrMapOvr>
  <p:transition spd="slow">
    <p:randomBar dir="vert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28.02.2017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>
    <p:randomBar dir="vert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28.02.2017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>
    <p:randomBar dir="vert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15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sp>
          <p:nvSpPr>
            <p:cNvPr id="9" name="Rectangle 8"/>
            <p:cNvSpPr/>
            <p:nvPr/>
          </p:nvSpPr>
          <p:spPr>
            <a:xfrm>
              <a:off x="0" y="0"/>
              <a:ext cx="71628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1765"/>
                  </a:srgbClr>
                </a:gs>
                <a:gs pos="60000">
                  <a:srgbClr val="FEFEFE">
                    <a:alpha val="0"/>
                  </a:srgbClr>
                </a:gs>
              </a:gsLst>
              <a:path path="circle">
                <a:fillToRect t="100000" r="100000"/>
              </a:path>
              <a:tileRect l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0" name="Rectangle 9"/>
            <p:cNvSpPr/>
            <p:nvPr/>
          </p:nvSpPr>
          <p:spPr>
            <a:xfrm>
              <a:off x="1143000" y="0"/>
              <a:ext cx="80010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6000"/>
                  </a:srgbClr>
                </a:gs>
                <a:gs pos="61000">
                  <a:srgbClr val="FEFEFE">
                    <a:alpha val="0"/>
                  </a:srgbClr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1" name="Freeform 10"/>
          <p:cNvSpPr/>
          <p:nvPr/>
        </p:nvSpPr>
        <p:spPr>
          <a:xfrm rot="10800000">
            <a:off x="632177" y="6058038"/>
            <a:ext cx="7721601" cy="537210"/>
          </a:xfrm>
          <a:custGeom>
            <a:avLst/>
            <a:gdLst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7785734 w 7955280"/>
              <a:gd name="connsiteY2" fmla="*/ 0 h 495300"/>
              <a:gd name="connsiteX3" fmla="*/ 7955280 w 7955280"/>
              <a:gd name="connsiteY3" fmla="*/ 495300 h 495300"/>
              <a:gd name="connsiteX4" fmla="*/ 0 w 7955280"/>
              <a:gd name="connsiteY4" fmla="*/ 495300 h 495300"/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3966210 w 7955280"/>
              <a:gd name="connsiteY2" fmla="*/ 95250 h 495300"/>
              <a:gd name="connsiteX3" fmla="*/ 7785734 w 7955280"/>
              <a:gd name="connsiteY3" fmla="*/ 0 h 495300"/>
              <a:gd name="connsiteX4" fmla="*/ 7955280 w 7955280"/>
              <a:gd name="connsiteY4" fmla="*/ 495300 h 495300"/>
              <a:gd name="connsiteX5" fmla="*/ 0 w 7955280"/>
              <a:gd name="connsiteY5" fmla="*/ 495300 h 4953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955280" h="495300">
                <a:moveTo>
                  <a:pt x="0" y="495300"/>
                </a:moveTo>
                <a:lnTo>
                  <a:pt x="169546" y="0"/>
                </a:lnTo>
                <a:lnTo>
                  <a:pt x="3966210" y="95250"/>
                </a:lnTo>
                <a:lnTo>
                  <a:pt x="7785734" y="0"/>
                </a:lnTo>
                <a:lnTo>
                  <a:pt x="7955280" y="495300"/>
                </a:lnTo>
                <a:lnTo>
                  <a:pt x="0" y="495300"/>
                </a:lnTo>
                <a:close/>
              </a:path>
            </a:pathLst>
          </a:custGeom>
          <a:gradFill flip="none" rotWithShape="1">
            <a:gsLst>
              <a:gs pos="30000">
                <a:srgbClr val="010101">
                  <a:alpha val="34000"/>
                </a:srgbClr>
              </a:gs>
              <a:gs pos="100000">
                <a:srgbClr val="010101">
                  <a:alpha val="26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/>
          <p:cNvSpPr/>
          <p:nvPr/>
        </p:nvSpPr>
        <p:spPr>
          <a:xfrm rot="60000">
            <a:off x="4468872" y="605163"/>
            <a:ext cx="3788941" cy="5722296"/>
          </a:xfrm>
          <a:prstGeom prst="rect">
            <a:avLst/>
          </a:prstGeom>
          <a:solidFill>
            <a:schemeClr val="bg1"/>
          </a:solid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Rectangle 16"/>
          <p:cNvSpPr/>
          <p:nvPr/>
        </p:nvSpPr>
        <p:spPr>
          <a:xfrm rot="60000">
            <a:off x="4471416" y="603504"/>
            <a:ext cx="3788941" cy="5722296"/>
          </a:xfrm>
          <a:prstGeom prst="rect">
            <a:avLst/>
          </a:prstGeom>
          <a:blipFill dpi="0" rotWithShape="1">
            <a:blip r:embed="rId2" cstate="print">
              <a:alphaModFix amt="20000"/>
              <a:grayscl/>
              <a:lum contrast="12000"/>
            </a:blip>
            <a:srcRect/>
            <a:tile tx="0" ty="0" sx="100000" sy="100000" flip="none" algn="tl"/>
          </a:blip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/>
          <p:cNvSpPr/>
          <p:nvPr/>
        </p:nvSpPr>
        <p:spPr>
          <a:xfrm rot="21540000">
            <a:off x="749204" y="576868"/>
            <a:ext cx="3788941" cy="5722296"/>
          </a:xfrm>
          <a:prstGeom prst="rect">
            <a:avLst/>
          </a:prstGeom>
          <a:solidFill>
            <a:schemeClr val="bg1"/>
          </a:solid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/>
          <p:cNvSpPr/>
          <p:nvPr/>
        </p:nvSpPr>
        <p:spPr>
          <a:xfrm rot="21540000">
            <a:off x="749808" y="576072"/>
            <a:ext cx="3788941" cy="5722296"/>
          </a:xfrm>
          <a:prstGeom prst="rect">
            <a:avLst/>
          </a:prstGeom>
          <a:blipFill dpi="0" rotWithShape="1">
            <a:blip r:embed="rId2" cstate="print">
              <a:alphaModFix amt="20000"/>
              <a:grayscl/>
              <a:lum contrast="12000"/>
            </a:blip>
            <a:srcRect/>
            <a:tile tx="0" ty="0" sx="100000" sy="100000" flip="none" algn="tl"/>
          </a:blip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8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435684">
            <a:off x="2371106" y="293953"/>
            <a:ext cx="567831" cy="567830"/>
          </a:xfrm>
          <a:prstGeom prst="rect">
            <a:avLst/>
          </a:prstGeom>
          <a:noFill/>
        </p:spPr>
      </p:pic>
      <p:pic>
        <p:nvPicPr>
          <p:cNvPr id="19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4096196">
            <a:off x="6279647" y="333163"/>
            <a:ext cx="566928" cy="566928"/>
          </a:xfrm>
          <a:prstGeom prst="rect">
            <a:avLst/>
          </a:prstGeom>
          <a:noFill/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-60000">
            <a:off x="1108976" y="2020042"/>
            <a:ext cx="3064827" cy="1503037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 rot="60000">
            <a:off x="4854291" y="1150993"/>
            <a:ext cx="3020792" cy="4625489"/>
          </a:xfrm>
        </p:spPr>
        <p:txBody>
          <a:bodyPr anchor="ctr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 rot="-60000">
            <a:off x="1148125" y="3623748"/>
            <a:ext cx="3048891" cy="2100400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 rot="60000">
            <a:off x="6341698" y="5885672"/>
            <a:ext cx="1213821" cy="365125"/>
          </a:xfrm>
        </p:spPr>
        <p:txBody>
          <a:bodyPr/>
          <a:lstStyle/>
          <a:p>
            <a:fld id="{B4C71EC6-210F-42DE-9C53-41977AD35B3D}" type="datetimeFigureOut">
              <a:rPr lang="ru-RU" smtClean="0"/>
              <a:pPr/>
              <a:t>28.02.2017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 rot="-60000">
            <a:off x="914554" y="5829261"/>
            <a:ext cx="3522607" cy="365125"/>
          </a:xfrm>
        </p:spPr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 rot="60000">
            <a:off x="7557313" y="5896961"/>
            <a:ext cx="554023" cy="365125"/>
          </a:xfrm>
        </p:spPr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>
    <p:randomBar dir="vert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15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sp>
          <p:nvSpPr>
            <p:cNvPr id="9" name="Rectangle 8"/>
            <p:cNvSpPr/>
            <p:nvPr/>
          </p:nvSpPr>
          <p:spPr>
            <a:xfrm>
              <a:off x="0" y="0"/>
              <a:ext cx="71628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1765"/>
                  </a:srgbClr>
                </a:gs>
                <a:gs pos="60000">
                  <a:srgbClr val="FEFEFE">
                    <a:alpha val="0"/>
                  </a:srgbClr>
                </a:gs>
              </a:gsLst>
              <a:path path="circle">
                <a:fillToRect t="100000" r="100000"/>
              </a:path>
              <a:tileRect l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0" name="Rectangle 9"/>
            <p:cNvSpPr/>
            <p:nvPr/>
          </p:nvSpPr>
          <p:spPr>
            <a:xfrm>
              <a:off x="1143000" y="0"/>
              <a:ext cx="80010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6000"/>
                  </a:srgbClr>
                </a:gs>
                <a:gs pos="61000">
                  <a:srgbClr val="FEFEFE">
                    <a:alpha val="0"/>
                  </a:srgbClr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31" name="Freeform 30"/>
          <p:cNvSpPr/>
          <p:nvPr/>
        </p:nvSpPr>
        <p:spPr>
          <a:xfrm rot="10800000">
            <a:off x="632177" y="6058038"/>
            <a:ext cx="7721601" cy="537210"/>
          </a:xfrm>
          <a:custGeom>
            <a:avLst/>
            <a:gdLst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7785734 w 7955280"/>
              <a:gd name="connsiteY2" fmla="*/ 0 h 495300"/>
              <a:gd name="connsiteX3" fmla="*/ 7955280 w 7955280"/>
              <a:gd name="connsiteY3" fmla="*/ 495300 h 495300"/>
              <a:gd name="connsiteX4" fmla="*/ 0 w 7955280"/>
              <a:gd name="connsiteY4" fmla="*/ 495300 h 495300"/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3966210 w 7955280"/>
              <a:gd name="connsiteY2" fmla="*/ 95250 h 495300"/>
              <a:gd name="connsiteX3" fmla="*/ 7785734 w 7955280"/>
              <a:gd name="connsiteY3" fmla="*/ 0 h 495300"/>
              <a:gd name="connsiteX4" fmla="*/ 7955280 w 7955280"/>
              <a:gd name="connsiteY4" fmla="*/ 495300 h 495300"/>
              <a:gd name="connsiteX5" fmla="*/ 0 w 7955280"/>
              <a:gd name="connsiteY5" fmla="*/ 495300 h 4953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955280" h="495300">
                <a:moveTo>
                  <a:pt x="0" y="495300"/>
                </a:moveTo>
                <a:lnTo>
                  <a:pt x="169546" y="0"/>
                </a:lnTo>
                <a:lnTo>
                  <a:pt x="3966210" y="95250"/>
                </a:lnTo>
                <a:lnTo>
                  <a:pt x="7785734" y="0"/>
                </a:lnTo>
                <a:lnTo>
                  <a:pt x="7955280" y="495300"/>
                </a:lnTo>
                <a:lnTo>
                  <a:pt x="0" y="495300"/>
                </a:lnTo>
                <a:close/>
              </a:path>
            </a:pathLst>
          </a:custGeom>
          <a:gradFill flip="none" rotWithShape="1">
            <a:gsLst>
              <a:gs pos="30000">
                <a:srgbClr val="010101">
                  <a:alpha val="34000"/>
                </a:srgbClr>
              </a:gs>
              <a:gs pos="100000">
                <a:srgbClr val="010101">
                  <a:alpha val="26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 rot="21540000">
            <a:off x="749204" y="576868"/>
            <a:ext cx="3788941" cy="5722296"/>
          </a:xfrm>
          <a:prstGeom prst="rect">
            <a:avLst/>
          </a:prstGeom>
          <a:solidFill>
            <a:schemeClr val="bg1"/>
          </a:solid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/>
          <p:cNvSpPr/>
          <p:nvPr/>
        </p:nvSpPr>
        <p:spPr>
          <a:xfrm rot="21540000">
            <a:off x="745058" y="575769"/>
            <a:ext cx="3788941" cy="5722296"/>
          </a:xfrm>
          <a:prstGeom prst="rect">
            <a:avLst/>
          </a:prstGeom>
          <a:blipFill dpi="0" rotWithShape="1">
            <a:blip r:embed="rId2" cstate="print">
              <a:alphaModFix amt="20000"/>
              <a:grayscl/>
              <a:lum contrast="12000"/>
            </a:blip>
            <a:srcRect/>
            <a:tile tx="0" ty="0" sx="100000" sy="100000" flip="none" algn="tl"/>
          </a:blip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9" name="Rectangle 28"/>
          <p:cNvSpPr/>
          <p:nvPr/>
        </p:nvSpPr>
        <p:spPr>
          <a:xfrm rot="60000">
            <a:off x="4468872" y="605163"/>
            <a:ext cx="3788941" cy="5722296"/>
          </a:xfrm>
          <a:prstGeom prst="rect">
            <a:avLst/>
          </a:prstGeom>
          <a:solidFill>
            <a:schemeClr val="bg1"/>
          </a:solid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Rectangle 29"/>
          <p:cNvSpPr/>
          <p:nvPr/>
        </p:nvSpPr>
        <p:spPr>
          <a:xfrm rot="60000">
            <a:off x="4464768" y="603920"/>
            <a:ext cx="3788941" cy="5722296"/>
          </a:xfrm>
          <a:prstGeom prst="rect">
            <a:avLst/>
          </a:prstGeom>
          <a:blipFill dpi="0" rotWithShape="1">
            <a:blip r:embed="rId2" cstate="print">
              <a:alphaModFix amt="20000"/>
              <a:grayscl/>
              <a:lum contrast="12000"/>
            </a:blip>
            <a:srcRect/>
            <a:tile tx="0" ty="0" sx="100000" sy="100000" flip="none" algn="tl"/>
          </a:blip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4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435684">
            <a:off x="2371106" y="293953"/>
            <a:ext cx="567831" cy="567830"/>
          </a:xfrm>
          <a:prstGeom prst="rect">
            <a:avLst/>
          </a:prstGeom>
          <a:noFill/>
        </p:spPr>
      </p:pic>
      <p:pic>
        <p:nvPicPr>
          <p:cNvPr id="15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4096196">
            <a:off x="6279647" y="333163"/>
            <a:ext cx="566928" cy="566928"/>
          </a:xfrm>
          <a:prstGeom prst="rect">
            <a:avLst/>
          </a:prstGeom>
          <a:noFill/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-60000">
            <a:off x="1106424" y="2020824"/>
            <a:ext cx="3063240" cy="1499616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60000">
            <a:off x="4898615" y="1207272"/>
            <a:ext cx="2913863" cy="4539412"/>
          </a:xfrm>
          <a:ln w="101600" cap="rnd">
            <a:solidFill>
              <a:srgbClr val="FFFFFF"/>
            </a:solidFill>
          </a:ln>
          <a:effectLst>
            <a:outerShdw blurRad="88900" dir="2700000" algn="tl" rotWithShape="0">
              <a:prstClr val="black">
                <a:alpha val="40000"/>
              </a:prstClr>
            </a:outerShdw>
          </a:effectLst>
        </p:spPr>
        <p:txBody>
          <a:bodyPr>
            <a:normAutofit/>
          </a:bodyPr>
          <a:lstStyle>
            <a:lvl1pPr marL="0" indent="0">
              <a:buNone/>
              <a:defRPr sz="24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 rot="-60000">
            <a:off x="1152144" y="3621024"/>
            <a:ext cx="3044952" cy="2103120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 rot="60000">
            <a:off x="6345936" y="5888737"/>
            <a:ext cx="1213821" cy="365125"/>
          </a:xfrm>
        </p:spPr>
        <p:txBody>
          <a:bodyPr/>
          <a:lstStyle/>
          <a:p>
            <a:fld id="{B4C71EC6-210F-42DE-9C53-41977AD35B3D}" type="datetimeFigureOut">
              <a:rPr lang="ru-RU" smtClean="0"/>
              <a:pPr/>
              <a:t>28.02.2017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 rot="-60000">
            <a:off x="914569" y="5831037"/>
            <a:ext cx="3319043" cy="365125"/>
          </a:xfrm>
        </p:spPr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 rot="60000">
            <a:off x="7562089" y="5900026"/>
            <a:ext cx="554023" cy="365125"/>
          </a:xfrm>
        </p:spPr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>
    <p:randomBar dir="vert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ctr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28.02.2017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>
    <p:randomBar dir="vert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1" y="925690"/>
            <a:ext cx="1430867" cy="4763911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98221" y="1106312"/>
            <a:ext cx="5178779" cy="4402667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28.02.2017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>
    <p:randomBar dir="vert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3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4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15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sp>
          <p:nvSpPr>
            <p:cNvPr id="8" name="Rectangle 7"/>
            <p:cNvSpPr/>
            <p:nvPr/>
          </p:nvSpPr>
          <p:spPr>
            <a:xfrm>
              <a:off x="0" y="0"/>
              <a:ext cx="71628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1765"/>
                  </a:srgbClr>
                </a:gs>
                <a:gs pos="60000">
                  <a:srgbClr val="FEFEFE">
                    <a:alpha val="0"/>
                  </a:srgbClr>
                </a:gs>
              </a:gsLst>
              <a:path path="circle">
                <a:fillToRect t="100000" r="100000"/>
              </a:path>
              <a:tileRect l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" name="Rectangle 8"/>
            <p:cNvSpPr/>
            <p:nvPr/>
          </p:nvSpPr>
          <p:spPr>
            <a:xfrm>
              <a:off x="1143000" y="0"/>
              <a:ext cx="80010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6000"/>
                  </a:srgbClr>
                </a:gs>
                <a:gs pos="61000">
                  <a:srgbClr val="FEFEFE">
                    <a:alpha val="0"/>
                  </a:srgbClr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0" name="Freeform 9"/>
          <p:cNvSpPr/>
          <p:nvPr/>
        </p:nvSpPr>
        <p:spPr>
          <a:xfrm rot="10800000">
            <a:off x="628650" y="6069330"/>
            <a:ext cx="7920991" cy="537210"/>
          </a:xfrm>
          <a:custGeom>
            <a:avLst/>
            <a:gdLst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7785734 w 7955280"/>
              <a:gd name="connsiteY2" fmla="*/ 0 h 495300"/>
              <a:gd name="connsiteX3" fmla="*/ 7955280 w 7955280"/>
              <a:gd name="connsiteY3" fmla="*/ 495300 h 495300"/>
              <a:gd name="connsiteX4" fmla="*/ 0 w 7955280"/>
              <a:gd name="connsiteY4" fmla="*/ 495300 h 495300"/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3966210 w 7955280"/>
              <a:gd name="connsiteY2" fmla="*/ 95250 h 495300"/>
              <a:gd name="connsiteX3" fmla="*/ 7785734 w 7955280"/>
              <a:gd name="connsiteY3" fmla="*/ 0 h 495300"/>
              <a:gd name="connsiteX4" fmla="*/ 7955280 w 7955280"/>
              <a:gd name="connsiteY4" fmla="*/ 495300 h 495300"/>
              <a:gd name="connsiteX5" fmla="*/ 0 w 7955280"/>
              <a:gd name="connsiteY5" fmla="*/ 495300 h 4953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955280" h="495300">
                <a:moveTo>
                  <a:pt x="0" y="495300"/>
                </a:moveTo>
                <a:lnTo>
                  <a:pt x="169546" y="0"/>
                </a:lnTo>
                <a:lnTo>
                  <a:pt x="3966210" y="95250"/>
                </a:lnTo>
                <a:lnTo>
                  <a:pt x="7785734" y="0"/>
                </a:lnTo>
                <a:lnTo>
                  <a:pt x="7955280" y="495300"/>
                </a:lnTo>
                <a:lnTo>
                  <a:pt x="0" y="495300"/>
                </a:lnTo>
                <a:close/>
              </a:path>
            </a:pathLst>
          </a:custGeom>
          <a:gradFill flip="none" rotWithShape="1">
            <a:gsLst>
              <a:gs pos="30000">
                <a:srgbClr val="010101">
                  <a:alpha val="34000"/>
                </a:srgbClr>
              </a:gs>
              <a:gs pos="100000">
                <a:srgbClr val="010101">
                  <a:alpha val="26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/>
          <p:cNvSpPr/>
          <p:nvPr/>
        </p:nvSpPr>
        <p:spPr>
          <a:xfrm>
            <a:off x="731520" y="575310"/>
            <a:ext cx="7696200" cy="5715000"/>
          </a:xfrm>
          <a:prstGeom prst="rect">
            <a:avLst/>
          </a:prstGeom>
          <a:solidFill>
            <a:schemeClr val="bg1">
              <a:lumMod val="75000"/>
              <a:lumOff val="25000"/>
            </a:schemeClr>
          </a:solid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731520" y="576072"/>
            <a:ext cx="7696200" cy="5715000"/>
          </a:xfrm>
          <a:prstGeom prst="rect">
            <a:avLst/>
          </a:prstGeom>
          <a:blipFill dpi="0" rotWithShape="1">
            <a:blip r:embed="rId13" cstate="print">
              <a:alphaModFix amt="20000"/>
              <a:grayscl/>
              <a:lum contrast="12000"/>
            </a:blip>
            <a:srcRect/>
            <a:tile tx="0" ty="0" sx="100000" sy="100000" flip="none" algn="tl"/>
          </a:blip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3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 rot="1435684">
            <a:off x="543741" y="273091"/>
            <a:ext cx="567831" cy="567830"/>
          </a:xfrm>
          <a:prstGeom prst="rect">
            <a:avLst/>
          </a:prstGeom>
          <a:noFill/>
        </p:spPr>
      </p:pic>
      <p:pic>
        <p:nvPicPr>
          <p:cNvPr id="14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 rot="4096196">
            <a:off x="8115079" y="298163"/>
            <a:ext cx="566928" cy="566928"/>
          </a:xfrm>
          <a:prstGeom prst="rect">
            <a:avLst/>
          </a:prstGeom>
          <a:noFill/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95023" y="817582"/>
            <a:ext cx="6965245" cy="120248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63040" y="2119257"/>
            <a:ext cx="6196405" cy="3603812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454588" y="5809152"/>
            <a:ext cx="121382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2"/>
                </a:solidFill>
                <a:latin typeface="Rage Italic" pitchFamily="66" charset="0"/>
              </a:defRPr>
            </a:lvl1pPr>
          </a:lstStyle>
          <a:p>
            <a:fld id="{B4C71EC6-210F-42DE-9C53-41977AD35B3D}" type="datetimeFigureOut">
              <a:rPr lang="ru-RU" smtClean="0"/>
              <a:pPr/>
              <a:t>28.02.2017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914401" y="5809152"/>
            <a:ext cx="554018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400">
                <a:solidFill>
                  <a:schemeClr val="tx2"/>
                </a:solidFill>
                <a:latin typeface="Rage Italic" pitchFamily="66" charset="0"/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670202" y="5809152"/>
            <a:ext cx="55402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400">
                <a:solidFill>
                  <a:schemeClr val="tx2"/>
                </a:solidFill>
                <a:latin typeface="Rage Italic" pitchFamily="66" charset="0"/>
              </a:defRPr>
            </a:lvl1pPr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009" r:id="rId1"/>
    <p:sldLayoutId id="2147484010" r:id="rId2"/>
    <p:sldLayoutId id="2147484011" r:id="rId3"/>
    <p:sldLayoutId id="2147484012" r:id="rId4"/>
    <p:sldLayoutId id="2147484013" r:id="rId5"/>
    <p:sldLayoutId id="2147484014" r:id="rId6"/>
    <p:sldLayoutId id="2147484015" r:id="rId7"/>
    <p:sldLayoutId id="2147484016" r:id="rId8"/>
    <p:sldLayoutId id="2147484017" r:id="rId9"/>
    <p:sldLayoutId id="2147484018" r:id="rId10"/>
    <p:sldLayoutId id="2147484019" r:id="rId11"/>
  </p:sldLayoutIdLst>
  <p:transition spd="slow">
    <p:randomBar dir="vert"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4320" indent="-27432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22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28016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64592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01168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237744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74320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310896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.pn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6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6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5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827584" y="1052736"/>
            <a:ext cx="7416824" cy="2286016"/>
          </a:xfrm>
        </p:spPr>
        <p:txBody>
          <a:bodyPr>
            <a:noAutofit/>
          </a:bodyPr>
          <a:lstStyle/>
          <a:p>
            <a:pPr algn="ctr"/>
            <a:r>
              <a:rPr lang="ru-RU" sz="3200" dirty="0" smtClean="0">
                <a:solidFill>
                  <a:schemeClr val="tx1"/>
                </a:solidFill>
              </a:rPr>
              <a:t>Из опыта работы с замещающими семьями, воспитывающими подопечных детей подросткового возраста</a:t>
            </a:r>
            <a:endParaRPr lang="ru-RU" sz="3200" dirty="0">
              <a:solidFill>
                <a:schemeClr val="tx1"/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691680" y="4149080"/>
            <a:ext cx="5784187" cy="1728192"/>
          </a:xfrm>
        </p:spPr>
        <p:txBody>
          <a:bodyPr anchor="ctr">
            <a:normAutofit/>
          </a:bodyPr>
          <a:lstStyle/>
          <a:p>
            <a:pPr algn="ctr">
              <a:lnSpc>
                <a:spcPct val="120000"/>
              </a:lnSpc>
              <a:spcBef>
                <a:spcPts val="0"/>
              </a:spcBef>
            </a:pP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ГОБУ «МЦПД «Теплый дом»</a:t>
            </a:r>
          </a:p>
          <a:p>
            <a:pPr algn="ctr">
              <a:lnSpc>
                <a:spcPct val="120000"/>
              </a:lnSpc>
              <a:spcBef>
                <a:spcPts val="0"/>
              </a:spcBef>
            </a:pP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Служба сопровождения детей и замещающих семей г. Оленегорск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72653354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43608" y="404664"/>
            <a:ext cx="6716216" cy="726976"/>
          </a:xfrm>
        </p:spPr>
        <p:txBody>
          <a:bodyPr>
            <a:normAutofit fontScale="90000"/>
          </a:bodyPr>
          <a:lstStyle/>
          <a:p>
            <a:r>
              <a:rPr lang="ru-RU" dirty="0" smtClean="0">
                <a:solidFill>
                  <a:schemeClr val="tx2"/>
                </a:solidFill>
              </a:rPr>
              <a:t>Актуальные проблемы</a:t>
            </a:r>
            <a:endParaRPr lang="ru-RU" dirty="0">
              <a:solidFill>
                <a:schemeClr val="tx2"/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683568" y="1412776"/>
            <a:ext cx="7704856" cy="489364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v"/>
            </a:pPr>
            <a:r>
              <a:rPr lang="ru-RU" sz="2800" dirty="0" smtClean="0"/>
              <a:t>Отсутствие контакта с подростком</a:t>
            </a: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v"/>
            </a:pPr>
            <a:r>
              <a:rPr lang="ru-RU" sz="2800" dirty="0" smtClean="0"/>
              <a:t>Тревога за будущее</a:t>
            </a: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v"/>
            </a:pPr>
            <a:r>
              <a:rPr lang="ru-RU" sz="2800" dirty="0" smtClean="0"/>
              <a:t>Отклонения в поведении</a:t>
            </a: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v"/>
            </a:pPr>
            <a:r>
              <a:rPr lang="ru-RU" sz="2800" dirty="0" smtClean="0"/>
              <a:t>Проблемы во взаимодействии с кровными родственниками подростка</a:t>
            </a: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v"/>
            </a:pPr>
            <a:r>
              <a:rPr lang="ru-RU" sz="2800" dirty="0" smtClean="0"/>
              <a:t>Проблемы </a:t>
            </a:r>
            <a:r>
              <a:rPr lang="ru-RU" sz="2800" smtClean="0"/>
              <a:t>в </a:t>
            </a:r>
            <a:r>
              <a:rPr lang="ru-RU" sz="2800" smtClean="0"/>
              <a:t>школе (</a:t>
            </a:r>
            <a:r>
              <a:rPr lang="ru-RU" sz="2800" dirty="0" smtClean="0"/>
              <a:t>в обучении, поведении)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813346812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95023" y="817583"/>
            <a:ext cx="6965245" cy="451177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>Контингент</a:t>
            </a:r>
            <a:endParaRPr lang="ru-RU" dirty="0"/>
          </a:p>
        </p:txBody>
      </p:sp>
      <p:sp>
        <p:nvSpPr>
          <p:cNvPr id="3" name="TextBox 2"/>
          <p:cNvSpPr txBox="1"/>
          <p:nvPr/>
        </p:nvSpPr>
        <p:spPr>
          <a:xfrm>
            <a:off x="827584" y="1340768"/>
            <a:ext cx="7340015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16 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замещающих семей, воспитывающих детей, лишенных родительского попечения, подросткового 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возраста 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5" name="Диаграмма 4"/>
          <p:cNvGraphicFramePr/>
          <p:nvPr>
            <p:extLst>
              <p:ext uri="{D42A27DB-BD31-4B8C-83A1-F6EECF244321}">
                <p14:modId xmlns:p14="http://schemas.microsoft.com/office/powerpoint/2010/main" val="2365320318"/>
              </p:ext>
            </p:extLst>
          </p:nvPr>
        </p:nvGraphicFramePr>
        <p:xfrm>
          <a:off x="1547664" y="2541097"/>
          <a:ext cx="6336704" cy="363998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1691894883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61385" y="620688"/>
            <a:ext cx="6965245" cy="451177"/>
          </a:xfrm>
        </p:spPr>
        <p:txBody>
          <a:bodyPr>
            <a:normAutofit fontScale="90000"/>
          </a:bodyPr>
          <a:lstStyle/>
          <a:p>
            <a:r>
              <a:rPr lang="ru-RU" dirty="0" smtClean="0">
                <a:solidFill>
                  <a:schemeClr val="tx2"/>
                </a:solidFill>
              </a:rPr>
              <a:t>Задачи</a:t>
            </a:r>
            <a:endParaRPr lang="ru-RU" dirty="0">
              <a:solidFill>
                <a:schemeClr val="tx2"/>
              </a:solidFill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755576" y="1196752"/>
            <a:ext cx="7776864" cy="50783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ru-RU" dirty="0" smtClean="0"/>
              <a:t>• Психолого-педагогическое </a:t>
            </a:r>
            <a:r>
              <a:rPr lang="ru-RU" dirty="0"/>
              <a:t>просвещение родителей по вопросам воспитания детей подросткового возраста.</a:t>
            </a:r>
          </a:p>
          <a:p>
            <a:pPr>
              <a:lnSpc>
                <a:spcPct val="150000"/>
              </a:lnSpc>
            </a:pPr>
            <a:r>
              <a:rPr lang="ru-RU" dirty="0" smtClean="0"/>
              <a:t>• Отслеживание </a:t>
            </a:r>
            <a:r>
              <a:rPr lang="ru-RU" dirty="0"/>
              <a:t>динамики благополучия и состояния развития ребенка в замещающей семье с целью профилактики кризисных проявлений.</a:t>
            </a:r>
          </a:p>
          <a:p>
            <a:pPr>
              <a:lnSpc>
                <a:spcPct val="150000"/>
              </a:lnSpc>
            </a:pPr>
            <a:r>
              <a:rPr lang="ru-RU" dirty="0" smtClean="0"/>
              <a:t>• Обучение </a:t>
            </a:r>
            <a:r>
              <a:rPr lang="ru-RU" dirty="0"/>
              <a:t>родителей и подростков навыкам эффективного и позитивного общения.</a:t>
            </a:r>
          </a:p>
          <a:p>
            <a:pPr>
              <a:lnSpc>
                <a:spcPct val="150000"/>
              </a:lnSpc>
            </a:pPr>
            <a:r>
              <a:rPr lang="ru-RU" dirty="0" smtClean="0"/>
              <a:t>• Обучение </a:t>
            </a:r>
            <a:r>
              <a:rPr lang="ru-RU" dirty="0"/>
              <a:t>родителей и подростков навыкам саморегуляции.</a:t>
            </a:r>
          </a:p>
          <a:p>
            <a:pPr>
              <a:lnSpc>
                <a:spcPct val="150000"/>
              </a:lnSpc>
            </a:pPr>
            <a:r>
              <a:rPr lang="ru-RU" dirty="0" smtClean="0"/>
              <a:t>• Обучение </a:t>
            </a:r>
            <a:r>
              <a:rPr lang="ru-RU" dirty="0"/>
              <a:t>родителей навыкам формирования поведения подростка.</a:t>
            </a:r>
          </a:p>
          <a:p>
            <a:pPr>
              <a:lnSpc>
                <a:spcPct val="150000"/>
              </a:lnSpc>
            </a:pPr>
            <a:r>
              <a:rPr lang="ru-RU" dirty="0" smtClean="0"/>
              <a:t>• Формирование </a:t>
            </a:r>
            <a:r>
              <a:rPr lang="ru-RU" dirty="0"/>
              <a:t>навыков целеполагания у подростков.</a:t>
            </a:r>
          </a:p>
          <a:p>
            <a:pPr>
              <a:lnSpc>
                <a:spcPct val="150000"/>
              </a:lnSpc>
            </a:pPr>
            <a:r>
              <a:rPr lang="ru-RU" dirty="0" smtClean="0"/>
              <a:t>• Повышение </a:t>
            </a:r>
            <a:r>
              <a:rPr lang="ru-RU" dirty="0"/>
              <a:t>ресурсов замещающей семьи.</a:t>
            </a:r>
          </a:p>
          <a:p>
            <a:pPr>
              <a:lnSpc>
                <a:spcPct val="150000"/>
              </a:lnSpc>
            </a:pPr>
            <a:r>
              <a:rPr lang="ru-RU" dirty="0" smtClean="0"/>
              <a:t>• Проработка </a:t>
            </a:r>
            <a:r>
              <a:rPr lang="ru-RU" dirty="0"/>
              <a:t>индивидуальных запросов семей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1259632" y="1628800"/>
            <a:ext cx="2487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/>
              <a:t> 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721600088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D:\фотографии\СЛУЖБА\развивающие игры сенсорная комната и все такое\Последние обновленные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9" y="691073"/>
            <a:ext cx="7776863" cy="56886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986486" y="107340"/>
            <a:ext cx="7128792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ru-RU" b="1" dirty="0">
                <a:solidFill>
                  <a:prstClr val="black"/>
                </a:solidFill>
              </a:rPr>
              <a:t>З</a:t>
            </a:r>
            <a:r>
              <a:rPr lang="ru-RU" b="1" dirty="0" smtClean="0">
                <a:solidFill>
                  <a:prstClr val="black"/>
                </a:solidFill>
              </a:rPr>
              <a:t>анятие с элементами тренинга «Как </a:t>
            </a:r>
            <a:r>
              <a:rPr lang="ru-RU" b="1" dirty="0">
                <a:solidFill>
                  <a:prstClr val="black"/>
                </a:solidFill>
              </a:rPr>
              <a:t>не стать жертвой»</a:t>
            </a:r>
          </a:p>
        </p:txBody>
      </p:sp>
    </p:spTree>
    <p:extLst>
      <p:ext uri="{BB962C8B-B14F-4D97-AF65-F5344CB8AC3E}">
        <p14:creationId xmlns:p14="http://schemas.microsoft.com/office/powerpoint/2010/main" val="3723780541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827584" y="81511"/>
            <a:ext cx="7416824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ru-RU" b="1" dirty="0" smtClean="0">
                <a:solidFill>
                  <a:prstClr val="black"/>
                </a:solidFill>
              </a:rPr>
              <a:t>Родительский ринг «Этот трудный переходный возраст»</a:t>
            </a:r>
            <a:endParaRPr lang="ru-RU" b="1" dirty="0">
              <a:solidFill>
                <a:prstClr val="black"/>
              </a:solidFill>
            </a:endParaRPr>
          </a:p>
        </p:txBody>
      </p:sp>
      <p:pic>
        <p:nvPicPr>
          <p:cNvPr id="3074" name="Picture 2" descr="C:\Users\Яна\Downloads\родительский ринг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764704"/>
            <a:ext cx="7842990" cy="55446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50154915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173955" y="0"/>
            <a:ext cx="397384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b="1" dirty="0" smtClean="0"/>
              <a:t>Круглый стол «Путевка в жизнь»</a:t>
            </a:r>
            <a:endParaRPr lang="ru-RU" b="1" dirty="0"/>
          </a:p>
        </p:txBody>
      </p:sp>
      <p:pic>
        <p:nvPicPr>
          <p:cNvPr id="2050" name="Picture 2" descr="C:\Users\Яна\Downloads\4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620688"/>
            <a:ext cx="8280920" cy="56886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88486861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547664" y="13518"/>
            <a:ext cx="643913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b="1" dirty="0" smtClean="0"/>
              <a:t>Программа «Воспитание на основе здравого смысла»</a:t>
            </a:r>
            <a:endParaRPr lang="ru-RU" sz="3200" b="1" dirty="0"/>
          </a:p>
        </p:txBody>
      </p:sp>
      <p:pic>
        <p:nvPicPr>
          <p:cNvPr id="2050" name="Picture 2" descr="G:\фестиваль 2017\Воспитание на основе здравого смысла (2)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17234" y="620688"/>
            <a:ext cx="4215206" cy="29523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 descr="G:\фестиваль 2017\Воспитание на основе здравого смысла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83968" y="3634037"/>
            <a:ext cx="4248472" cy="26642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0917" y="609701"/>
            <a:ext cx="3491475" cy="56886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131460388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15616" y="0"/>
            <a:ext cx="7025208" cy="404664"/>
          </a:xfrm>
        </p:spPr>
        <p:txBody>
          <a:bodyPr>
            <a:noAutofit/>
          </a:bodyPr>
          <a:lstStyle/>
          <a:p>
            <a:pPr algn="ctr"/>
            <a:r>
              <a:rPr lang="ru-RU" sz="1800" b="1" dirty="0" smtClean="0">
                <a:latin typeface="+mn-lt"/>
              </a:rPr>
              <a:t>Сокровищница жизненных сил</a:t>
            </a:r>
            <a:endParaRPr lang="ru-RU" sz="1800" b="1" dirty="0">
              <a:latin typeface="+mn-lt"/>
            </a:endParaRPr>
          </a:p>
        </p:txBody>
      </p:sp>
      <p:pic>
        <p:nvPicPr>
          <p:cNvPr id="3074" name="Picture 2" descr="G:\фестиваль 2017\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548680"/>
            <a:ext cx="8125635" cy="58747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79694080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771800" y="0"/>
            <a:ext cx="311053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dirty="0" smtClean="0"/>
              <a:t>Групповые консультации</a:t>
            </a:r>
            <a:endParaRPr lang="ru-RU" b="1" dirty="0"/>
          </a:p>
        </p:txBody>
      </p:sp>
      <p:pic>
        <p:nvPicPr>
          <p:cNvPr id="1028" name="Picture 4" descr="C:\Users\Яна\Desktop\новый коллаж2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620688"/>
            <a:ext cx="7776864" cy="59162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4145984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D:\фотографии службы сопровождения\фото 2016-2017 уч.год\для презентации к фестивалю\IMG_20170227_151556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0046" y="445314"/>
            <a:ext cx="7920880" cy="598613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1979712" y="75982"/>
            <a:ext cx="543244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dirty="0" smtClean="0"/>
              <a:t>Информационные материалы для родителей</a:t>
            </a:r>
            <a:endParaRPr lang="ru-RU" b="1" dirty="0"/>
          </a:p>
        </p:txBody>
      </p:sp>
    </p:spTree>
    <p:extLst>
      <p:ext uri="{BB962C8B-B14F-4D97-AF65-F5344CB8AC3E}">
        <p14:creationId xmlns:p14="http://schemas.microsoft.com/office/powerpoint/2010/main" val="3957528130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Users\Яна\Downloads\Планета жизни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466268"/>
            <a:ext cx="7992888" cy="62103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899592" y="96936"/>
            <a:ext cx="76328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dirty="0" smtClean="0"/>
              <a:t>Фестиваль ЗОЖ «Планета Жизни»</a:t>
            </a:r>
            <a:endParaRPr lang="ru-RU" b="1" dirty="0"/>
          </a:p>
        </p:txBody>
      </p:sp>
    </p:spTree>
    <p:extLst>
      <p:ext uri="{BB962C8B-B14F-4D97-AF65-F5344CB8AC3E}">
        <p14:creationId xmlns:p14="http://schemas.microsoft.com/office/powerpoint/2010/main" val="428033846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D:\фотографии службы сопровождения\фото 2016-2017 уч.год\декада SOS\фотки\коллаж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548680"/>
            <a:ext cx="8011898" cy="58590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323528" y="75982"/>
            <a:ext cx="860299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dirty="0" smtClean="0"/>
              <a:t>Конкурсно-игровая программа «Ловкие, умелые, спортивные и смелые»</a:t>
            </a:r>
            <a:endParaRPr lang="ru-RU" b="1" dirty="0"/>
          </a:p>
        </p:txBody>
      </p:sp>
    </p:spTree>
    <p:extLst>
      <p:ext uri="{BB962C8B-B14F-4D97-AF65-F5344CB8AC3E}">
        <p14:creationId xmlns:p14="http://schemas.microsoft.com/office/powerpoint/2010/main" val="3618869173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700520" y="23282"/>
            <a:ext cx="75608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dirty="0"/>
              <a:t>З</a:t>
            </a:r>
            <a:r>
              <a:rPr lang="ru-RU" b="1" dirty="0" smtClean="0"/>
              <a:t>анятие «Выбор </a:t>
            </a:r>
            <a:r>
              <a:rPr lang="ru-RU" b="1" dirty="0"/>
              <a:t>и роспись </a:t>
            </a:r>
            <a:r>
              <a:rPr lang="ru-RU" b="1" dirty="0" err="1"/>
              <a:t>мандалы</a:t>
            </a:r>
            <a:r>
              <a:rPr lang="ru-RU" b="1" dirty="0"/>
              <a:t>»</a:t>
            </a:r>
          </a:p>
        </p:txBody>
      </p:sp>
      <p:pic>
        <p:nvPicPr>
          <p:cNvPr id="5122" name="Picture 2" descr="C:\Users\Яна\Downloads\2016-02-271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0520" y="548680"/>
            <a:ext cx="7968990" cy="58326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27488075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Яна\Downloads\познай себя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5564" y="548680"/>
            <a:ext cx="7704856" cy="59766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890580" y="45673"/>
            <a:ext cx="741682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dirty="0" smtClean="0"/>
              <a:t>Занятие с элементами тренинга «Познай себя»</a:t>
            </a:r>
            <a:endParaRPr lang="ru-RU" b="1" dirty="0"/>
          </a:p>
        </p:txBody>
      </p:sp>
    </p:spTree>
    <p:extLst>
      <p:ext uri="{BB962C8B-B14F-4D97-AF65-F5344CB8AC3E}">
        <p14:creationId xmlns:p14="http://schemas.microsoft.com/office/powerpoint/2010/main" val="1630788233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258227" y="116632"/>
            <a:ext cx="6656620" cy="360040"/>
          </a:xfrm>
        </p:spPr>
        <p:txBody>
          <a:bodyPr>
            <a:normAutofit fontScale="90000"/>
          </a:bodyPr>
          <a:lstStyle/>
          <a:p>
            <a:pPr algn="ctr"/>
            <a:r>
              <a:rPr lang="ru-RU" sz="1800" b="1" dirty="0" smtClean="0">
                <a:latin typeface="+mn-lt"/>
              </a:rPr>
              <a:t>«Мастерство общения»</a:t>
            </a:r>
            <a:endParaRPr lang="ru-RU" sz="1800" b="1" dirty="0">
              <a:latin typeface="+mn-lt"/>
            </a:endParaRPr>
          </a:p>
        </p:txBody>
      </p:sp>
      <p:pic>
        <p:nvPicPr>
          <p:cNvPr id="5122" name="Picture 2" descr="G:\фестиваль 2017\FotorCreated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6" y="548680"/>
            <a:ext cx="7848873" cy="58178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64190680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43608" y="20283"/>
            <a:ext cx="6965245" cy="528397"/>
          </a:xfrm>
        </p:spPr>
        <p:txBody>
          <a:bodyPr>
            <a:noAutofit/>
          </a:bodyPr>
          <a:lstStyle/>
          <a:p>
            <a:pPr algn="ctr"/>
            <a:r>
              <a:rPr lang="ru-RU" sz="1800" b="1" dirty="0" err="1" smtClean="0">
                <a:latin typeface="+mn-lt"/>
              </a:rPr>
              <a:t>Микрогрупповые</a:t>
            </a:r>
            <a:r>
              <a:rPr lang="ru-RU" sz="1800" b="1" dirty="0" smtClean="0">
                <a:latin typeface="+mn-lt"/>
              </a:rPr>
              <a:t> и индивидуальные занятия с детьми</a:t>
            </a:r>
            <a:endParaRPr lang="ru-RU" sz="1800" b="1" dirty="0">
              <a:latin typeface="+mn-lt"/>
            </a:endParaRPr>
          </a:p>
        </p:txBody>
      </p:sp>
      <p:pic>
        <p:nvPicPr>
          <p:cNvPr id="4098" name="Picture 2" descr="G:\фестиваль 2017\занятие с детьми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3062" y="620688"/>
            <a:ext cx="7920880" cy="58468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92870816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755576" y="2780928"/>
            <a:ext cx="7560840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ru-RU" sz="2000" u="sng" dirty="0" smtClean="0">
                <a:solidFill>
                  <a:schemeClr val="tx2"/>
                </a:solidFill>
              </a:rPr>
              <a:t>Задачи работы Клуба: </a:t>
            </a:r>
          </a:p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ru-RU" sz="2000" dirty="0" smtClean="0"/>
              <a:t>реализация совместных творческих замыслов;</a:t>
            </a:r>
          </a:p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ru-RU" sz="2000" dirty="0" smtClean="0"/>
              <a:t>взаимоподдержка и обмен опытом замещающих семей;</a:t>
            </a:r>
          </a:p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ru-RU" sz="2000" dirty="0" smtClean="0"/>
              <a:t>организация полезного досуга;</a:t>
            </a:r>
          </a:p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ru-RU" sz="2000" dirty="0" smtClean="0"/>
              <a:t>создание адаптивной среды для самореализации и самовыражения детей и родителей.</a:t>
            </a:r>
          </a:p>
        </p:txBody>
      </p:sp>
      <p:pic>
        <p:nvPicPr>
          <p:cNvPr id="1026" name="Picture 2" descr="D:\РАБОЧИЙ КОМП ЯНА\ДИСК Д\Яна\картинки Надежда\логотип группы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09590" y="1075092"/>
            <a:ext cx="1885548" cy="20882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792086" y="1075092"/>
            <a:ext cx="5472607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00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Клуб замещающих семей «</a:t>
            </a:r>
            <a:r>
              <a:rPr lang="ru-RU" sz="40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Надежда»</a:t>
            </a:r>
            <a:endParaRPr lang="ru-RU" sz="4000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456318367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C:\Users\Огонек\Desktop\FotorCreated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6375" y="620688"/>
            <a:ext cx="8208912" cy="57606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2123728" y="116632"/>
            <a:ext cx="474944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dirty="0" smtClean="0"/>
              <a:t>Конкурс «Грани семейного творчества»</a:t>
            </a:r>
            <a:endParaRPr lang="ru-RU" b="1" dirty="0"/>
          </a:p>
        </p:txBody>
      </p:sp>
    </p:spTree>
    <p:extLst>
      <p:ext uri="{BB962C8B-B14F-4D97-AF65-F5344CB8AC3E}">
        <p14:creationId xmlns:p14="http://schemas.microsoft.com/office/powerpoint/2010/main" val="81168424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D:\фотографии службы сопровождения\фото 2016-2017 уч.год\день матери 2016 год\на сайт день матери\2016-12-06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620688"/>
            <a:ext cx="8381120" cy="59766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3131840" y="71697"/>
            <a:ext cx="28083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dirty="0" smtClean="0"/>
              <a:t> Игра «Сто к одному»</a:t>
            </a:r>
            <a:endParaRPr lang="ru-RU" b="1" dirty="0"/>
          </a:p>
        </p:txBody>
      </p:sp>
    </p:spTree>
    <p:extLst>
      <p:ext uri="{BB962C8B-B14F-4D97-AF65-F5344CB8AC3E}">
        <p14:creationId xmlns:p14="http://schemas.microsoft.com/office/powerpoint/2010/main" val="2326328182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23528" y="35332"/>
            <a:ext cx="82809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dirty="0" smtClean="0"/>
              <a:t>Творческий мастер-класс «Новогодний сувенир»</a:t>
            </a:r>
            <a:endParaRPr lang="ru-RU" b="1" dirty="0"/>
          </a:p>
        </p:txBody>
      </p:sp>
      <p:pic>
        <p:nvPicPr>
          <p:cNvPr id="6146" name="Picture 2" descr="C:\Users\Яна\Downloads\новогодние фантазии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1160" y="620688"/>
            <a:ext cx="7948225" cy="57606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91996311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9" name="Picture 5" descr="C:\Users\Огонек\Desktop\День матери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528898"/>
            <a:ext cx="8352928" cy="59964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2699792" y="0"/>
            <a:ext cx="306789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dirty="0" smtClean="0"/>
              <a:t>Праздник «День матери»</a:t>
            </a:r>
            <a:endParaRPr lang="ru-RU" b="1" dirty="0"/>
          </a:p>
        </p:txBody>
      </p:sp>
    </p:spTree>
    <p:extLst>
      <p:ext uri="{BB962C8B-B14F-4D97-AF65-F5344CB8AC3E}">
        <p14:creationId xmlns:p14="http://schemas.microsoft.com/office/powerpoint/2010/main" val="1026888928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G:\фестиваль 2017\фотографии\Новогодний хоровод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620688"/>
            <a:ext cx="8152454" cy="56590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3275856" y="188640"/>
            <a:ext cx="253787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dirty="0" smtClean="0"/>
              <a:t>Участие в конкурсах</a:t>
            </a:r>
            <a:endParaRPr lang="ru-RU" b="1" dirty="0"/>
          </a:p>
        </p:txBody>
      </p:sp>
    </p:spTree>
    <p:extLst>
      <p:ext uri="{BB962C8B-B14F-4D97-AF65-F5344CB8AC3E}">
        <p14:creationId xmlns:p14="http://schemas.microsoft.com/office/powerpoint/2010/main" val="2492749626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Яна\Downloads\экскурсии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1091" y="548680"/>
            <a:ext cx="8335365" cy="60486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TextBox 8"/>
          <p:cNvSpPr txBox="1"/>
          <p:nvPr/>
        </p:nvSpPr>
        <p:spPr>
          <a:xfrm>
            <a:off x="2627784" y="0"/>
            <a:ext cx="324036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dirty="0" smtClean="0"/>
              <a:t>Экскурсии</a:t>
            </a:r>
            <a:endParaRPr lang="ru-RU" b="1" dirty="0"/>
          </a:p>
        </p:txBody>
      </p:sp>
    </p:spTree>
    <p:extLst>
      <p:ext uri="{BB962C8B-B14F-4D97-AF65-F5344CB8AC3E}">
        <p14:creationId xmlns:p14="http://schemas.microsoft.com/office/powerpoint/2010/main" val="3727431567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Яна\Downloads\хорошо в лесу!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1463" y="692695"/>
            <a:ext cx="8561017" cy="58259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2771800" y="115954"/>
            <a:ext cx="24368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b="1" dirty="0" smtClean="0"/>
              <a:t>День защиты детей</a:t>
            </a:r>
            <a:endParaRPr lang="ru-RU" b="1" dirty="0"/>
          </a:p>
        </p:txBody>
      </p:sp>
    </p:spTree>
    <p:extLst>
      <p:ext uri="{BB962C8B-B14F-4D97-AF65-F5344CB8AC3E}">
        <p14:creationId xmlns:p14="http://schemas.microsoft.com/office/powerpoint/2010/main" val="1795445667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D:\фотографии службы сопровождения\фото 2016-2017 уч.год\Муниципальный  этап конкурса замещающих семей\Новая папка\А у нас конкурс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548680"/>
            <a:ext cx="8424936" cy="59721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1115616" y="75982"/>
            <a:ext cx="66247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dirty="0" smtClean="0"/>
              <a:t>Муниципальный этап конкурсов замещающих семей</a:t>
            </a:r>
            <a:endParaRPr lang="ru-RU" b="1" dirty="0"/>
          </a:p>
        </p:txBody>
      </p:sp>
    </p:spTree>
    <p:extLst>
      <p:ext uri="{BB962C8B-B14F-4D97-AF65-F5344CB8AC3E}">
        <p14:creationId xmlns:p14="http://schemas.microsoft.com/office/powerpoint/2010/main" val="477781977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C:\Users\Огонек\Desktop\форум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620688"/>
            <a:ext cx="8532440" cy="58769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2759359" y="64532"/>
            <a:ext cx="331251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dirty="0" smtClean="0"/>
              <a:t>Форум замещающих семей</a:t>
            </a:r>
            <a:endParaRPr lang="ru-RU" b="1" dirty="0"/>
          </a:p>
        </p:txBody>
      </p:sp>
    </p:spTree>
    <p:extLst>
      <p:ext uri="{BB962C8B-B14F-4D97-AF65-F5344CB8AC3E}">
        <p14:creationId xmlns:p14="http://schemas.microsoft.com/office/powerpoint/2010/main" val="4205736227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95023" y="817583"/>
            <a:ext cx="6965245" cy="523186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>«Образ ребенка»</a:t>
            </a:r>
            <a:endParaRPr lang="ru-RU" dirty="0"/>
          </a:p>
        </p:txBody>
      </p:sp>
      <p:pic>
        <p:nvPicPr>
          <p:cNvPr id="10242" name="Picture 2" descr="D:\фотографии службы сопровождения\фото 2016-2017 уч.год\для презентации к фестивалю\коллажи\IMG_2363.JPG"/>
          <p:cNvPicPr>
            <a:picLocks noGrp="1" noChangeAspect="1" noChangeArrowheads="1"/>
          </p:cNvPicPr>
          <p:nvPr>
            <p:ph sz="quarter" idx="13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0516" y="2420888"/>
            <a:ext cx="3816424" cy="30963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43" name="Picture 3" descr="D:\фотографии службы сопровождения\фото 2016-2017 уч.год\для презентации к фестивалю\коллажи\IMG_2366.JPG"/>
          <p:cNvPicPr>
            <a:picLocks noGrp="1" noChangeAspect="1" noChangeArrowheads="1"/>
          </p:cNvPicPr>
          <p:nvPr>
            <p:ph sz="quarter" idx="14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2420888"/>
            <a:ext cx="3842043" cy="30963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1475656" y="1700808"/>
            <a:ext cx="230614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/>
              <a:t>Младший школьник</a:t>
            </a:r>
            <a:endParaRPr lang="ru-RU" dirty="0"/>
          </a:p>
        </p:txBody>
      </p:sp>
      <p:sp>
        <p:nvSpPr>
          <p:cNvPr id="6" name="TextBox 5"/>
          <p:cNvSpPr txBox="1"/>
          <p:nvPr/>
        </p:nvSpPr>
        <p:spPr>
          <a:xfrm>
            <a:off x="5885053" y="1700808"/>
            <a:ext cx="131356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/>
              <a:t>Подросток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516284183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Кнопка">
  <a:themeElements>
    <a:clrScheme name="Кнопка">
      <a:dk1>
        <a:sysClr val="windowText" lastClr="000000"/>
      </a:dk1>
      <a:lt1>
        <a:sysClr val="window" lastClr="FFFFFF"/>
      </a:lt1>
      <a:dk2>
        <a:srgbClr val="465E9C"/>
      </a:dk2>
      <a:lt2>
        <a:srgbClr val="CCDDEA"/>
      </a:lt2>
      <a:accent1>
        <a:srgbClr val="FDA023"/>
      </a:accent1>
      <a:accent2>
        <a:srgbClr val="AA2B1E"/>
      </a:accent2>
      <a:accent3>
        <a:srgbClr val="71685C"/>
      </a:accent3>
      <a:accent4>
        <a:srgbClr val="64A73B"/>
      </a:accent4>
      <a:accent5>
        <a:srgbClr val="EB5605"/>
      </a:accent5>
      <a:accent6>
        <a:srgbClr val="B9CA1A"/>
      </a:accent6>
      <a:hlink>
        <a:srgbClr val="D83E2C"/>
      </a:hlink>
      <a:folHlink>
        <a:srgbClr val="ED7D27"/>
      </a:folHlink>
    </a:clrScheme>
    <a:fontScheme name="Кнопка">
      <a:majorFont>
        <a:latin typeface="Constantia"/>
        <a:ea typeface=""/>
        <a:cs typeface=""/>
        <a:font script="Jpan" typeface="HGS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Franklin Gothic Book"/>
        <a:ea typeface=""/>
        <a:cs typeface=""/>
        <a:font script="Grek" typeface="Arial"/>
        <a:font script="Cyrl" typeface="Arial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Кнопка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180000"/>
                <a:lumMod val="100000"/>
              </a:schemeClr>
            </a:gs>
            <a:gs pos="40000">
              <a:schemeClr val="phClr">
                <a:tint val="60000"/>
                <a:satMod val="130000"/>
                <a:lumMod val="100000"/>
              </a:schemeClr>
            </a:gs>
            <a:gs pos="100000">
              <a:schemeClr val="phClr">
                <a:tint val="96000"/>
                <a:lumMod val="108000"/>
              </a:schemeClr>
            </a:gs>
          </a:gsLst>
          <a:lin ang="5400000" scaled="0"/>
        </a:gradFill>
        <a:gradFill rotWithShape="1">
          <a:gsLst>
            <a:gs pos="0">
              <a:schemeClr val="phClr"/>
            </a:gs>
            <a:gs pos="100000">
              <a:schemeClr val="phClr">
                <a:shade val="76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80000"/>
              <a:lumMod val="9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38100" dir="4800000" sx="98000" sy="98000" rotWithShape="0">
              <a:srgbClr val="000000">
                <a:alpha val="32000"/>
              </a:srgbClr>
            </a:outerShdw>
          </a:effectLst>
        </a:effectStyle>
        <a:effectStyle>
          <a:effectLst>
            <a:outerShdw blurRad="38100" dist="38100" dir="4800000" sx="96000" sy="96000" rotWithShape="0">
              <a:srgbClr val="000000">
                <a:alpha val="40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3240000"/>
            </a:lightRig>
          </a:scene3d>
          <a:sp3d>
            <a:bevelT w="28575" h="28575"/>
          </a:sp3d>
        </a:effectStyle>
      </a:effectStyleLst>
      <a:bgFillStyleLst>
        <a:solidFill>
          <a:schemeClr val="phClr">
            <a:tint val="93000"/>
          </a:schemeClr>
        </a:solidFill>
        <a:blipFill rotWithShape="1">
          <a:blip xmlns:r="http://schemas.openxmlformats.org/officeDocument/2006/relationships" r:embed="rId1">
            <a:duotone>
              <a:schemeClr val="phClr">
                <a:shade val="80000"/>
                <a:satMod val="140000"/>
                <a:lumMod val="50000"/>
              </a:schemeClr>
              <a:schemeClr val="phClr">
                <a:tint val="95000"/>
                <a:satMod val="180000"/>
                <a:lumMod val="160000"/>
              </a:schemeClr>
            </a:duotone>
          </a:blip>
          <a:stretch/>
        </a:blipFill>
        <a:blipFill rotWithShape="1">
          <a:blip xmlns:r="http://schemas.openxmlformats.org/officeDocument/2006/relationships" r:embed="rId2">
            <a:duotone>
              <a:schemeClr val="phClr">
                <a:tint val="98000"/>
                <a:shade val="90000"/>
                <a:satMod val="120000"/>
                <a:lumMod val="54000"/>
              </a:schemeClr>
              <a:schemeClr val="phClr">
                <a:tint val="80000"/>
                <a:satMod val="160000"/>
                <a:lumMod val="140000"/>
              </a:schemeClr>
            </a:duotone>
          </a:blip>
          <a:stretch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Pushpin</Template>
  <TotalTime>423</TotalTime>
  <Words>314</Words>
  <Application>Microsoft Office PowerPoint</Application>
  <PresentationFormat>Экран (4:3)</PresentationFormat>
  <Paragraphs>53</Paragraphs>
  <Slides>28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28</vt:i4>
      </vt:variant>
    </vt:vector>
  </HeadingPairs>
  <TitlesOfParts>
    <vt:vector size="29" baseType="lpstr">
      <vt:lpstr>Кнопка</vt:lpstr>
      <vt:lpstr>Из опыта работы с замещающими семьями, воспитывающими подопечных детей подросткового возраста</vt:lpstr>
      <vt:lpstr>Актуальные проблемы</vt:lpstr>
      <vt:lpstr>Контингент</vt:lpstr>
      <vt:lpstr>Задачи</vt:lpstr>
      <vt:lpstr>Презентация PowerPoint</vt:lpstr>
      <vt:lpstr>Презентация PowerPoint</vt:lpstr>
      <vt:lpstr>Презентация PowerPoint</vt:lpstr>
      <vt:lpstr>Презентация PowerPoint</vt:lpstr>
      <vt:lpstr>Сокровищница жизненных сил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«Мастерство общения»</vt:lpstr>
      <vt:lpstr>Микрогрупповые и индивидуальные занятия с детьми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«Образ ребенка»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Из опыта работы с замещающими семьями, воспитывающих подопечных детей подросткового возраста</dc:title>
  <cp:lastModifiedBy>Яна</cp:lastModifiedBy>
  <cp:revision>38</cp:revision>
  <dcterms:modified xsi:type="dcterms:W3CDTF">2017-02-28T20:52:34Z</dcterms:modified>
</cp:coreProperties>
</file>