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28.02.2017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травмы приемного ребенка -   связь и потеря.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43174" y="285728"/>
            <a:ext cx="6196026" cy="1143008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b="1" i="1" dirty="0" smtClean="0"/>
              <a:t>Человек может пережить практически все, если у него есть поддержка</a:t>
            </a:r>
            <a:r>
              <a:rPr lang="ru-RU" dirty="0" smtClean="0"/>
              <a:t>…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500042"/>
            <a:ext cx="86868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4000" dirty="0" smtClean="0"/>
              <a:t>Травма связи:</a:t>
            </a:r>
            <a:br>
              <a:rPr lang="ru-RU" sz="4000" dirty="0" smtClean="0"/>
            </a:br>
            <a:r>
              <a:rPr lang="ru-RU" sz="4000" dirty="0" smtClean="0"/>
              <a:t>  объект есть,  Поддержки нет 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714488"/>
            <a:ext cx="8482042" cy="4857784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	Травма связи  -  это травма ненадежной привязанности,  приведшая к формированию либо </a:t>
            </a:r>
            <a:r>
              <a:rPr lang="ru-RU" dirty="0" err="1" smtClean="0"/>
              <a:t>симбиотичных</a:t>
            </a:r>
            <a:r>
              <a:rPr lang="ru-RU" dirty="0" smtClean="0"/>
              <a:t> ( с использованием ребенка матерью) либо </a:t>
            </a:r>
            <a:r>
              <a:rPr lang="ru-RU" dirty="0" err="1" smtClean="0"/>
              <a:t>дистантных</a:t>
            </a:r>
            <a:r>
              <a:rPr lang="ru-RU" dirty="0" smtClean="0"/>
              <a:t> отношений (с отвержением ребенка матерью). В любом случае, такие  отношения  будут  базироваться на негласном договоре с ребенком «Я все, ты ничто, ты  живешь   для меня». В основе таких отношений  лежит незрелая родительская позиция,  позволяющая использовать ресурс ребенка для решения эмоциональных проблем взрослого.   При  условии сосуществования в  такой </a:t>
            </a:r>
            <a:r>
              <a:rPr lang="ru-RU" dirty="0" err="1" smtClean="0"/>
              <a:t>детско</a:t>
            </a:r>
            <a:r>
              <a:rPr lang="ru-RU" dirty="0" smtClean="0"/>
              <a:t> - родительской диаде,  ребенок был принужден отдавать свое личное пространство,  физическую и \или эмоциональную свободу,  подавлять собственные чувства и потребности,    вынужденно оказывать помощь и поддержку родителю. Так ребенок оказывается в   неосознаваемых им </a:t>
            </a:r>
            <a:r>
              <a:rPr lang="ru-RU" dirty="0" err="1" smtClean="0"/>
              <a:t>созависимых</a:t>
            </a:r>
            <a:r>
              <a:rPr lang="ru-RU" dirty="0" smtClean="0"/>
              <a:t> с родителем отношениях,  выход из которых крайне затруднен.  В этих отношениях чаще всего имеет место амбивалентная привязанность к родителю,  которая проживается как идеализирование родителя при </a:t>
            </a:r>
            <a:r>
              <a:rPr lang="ru-RU" dirty="0" err="1" smtClean="0"/>
              <a:t>дистанцировании</a:t>
            </a:r>
            <a:r>
              <a:rPr lang="ru-RU" dirty="0" smtClean="0"/>
              <a:t> с ним, и  как  вытесняемая  пассивно – агрессивная реакция при сближении  с родителем.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571480"/>
            <a:ext cx="86868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4000" dirty="0" smtClean="0"/>
              <a:t>травма потери:</a:t>
            </a:r>
            <a:br>
              <a:rPr lang="ru-RU" sz="4000" dirty="0" smtClean="0"/>
            </a:br>
            <a:r>
              <a:rPr lang="ru-RU" sz="4000" dirty="0" smtClean="0"/>
              <a:t> объекта нет,  поддержка есть. 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785926"/>
            <a:ext cx="8339166" cy="4929222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	Травма потери в ситуации с приемным ребенком   выглядит как неокончательная потеря родителя, начавшаяся еще в момент  совместного проживания с ним.  Ребенок к моменту потери связи с родителем  чаще всего  уже имеет опыт  управления дистанцией с родителем, сближаясь  и отдаляясь по мере необходимости через манипулирование, поведенческие проблемы,  </a:t>
            </a:r>
            <a:r>
              <a:rPr lang="ru-RU" dirty="0" err="1" smtClean="0"/>
              <a:t>инфантелизацию</a:t>
            </a:r>
            <a:r>
              <a:rPr lang="ru-RU" dirty="0" smtClean="0"/>
              <a:t>,  болезни, вытеснение,  замещение  и другие виды защитного поведения. Этот опыт он использует в отношениях с принимающим родителем.    Важно учитывать,  что  сама потеря не происходит в один  момент, при этом   у ребенка сохраняется связь с родителем и  надежда на возобновление отношений  с ним. В конечную  утрату  связи с родителем ребенок не верит, что затрудняет </a:t>
            </a:r>
            <a:r>
              <a:rPr lang="ru-RU" dirty="0" err="1" smtClean="0"/>
              <a:t>осознавание</a:t>
            </a:r>
            <a:r>
              <a:rPr lang="ru-RU" dirty="0" smtClean="0"/>
              <a:t> травмы и ее  проживание.   При этом сам процесс потери  протекает </a:t>
            </a:r>
            <a:r>
              <a:rPr lang="ru-RU" dirty="0" err="1" smtClean="0"/>
              <a:t>нерезко</a:t>
            </a:r>
            <a:r>
              <a:rPr lang="ru-RU" dirty="0" smtClean="0"/>
              <a:t>, часто конфликтно, часто волнообразно,  у ребенка создается впечатление , что потери нет, и  </a:t>
            </a:r>
            <a:r>
              <a:rPr lang="ru-RU" dirty="0" err="1" smtClean="0"/>
              <a:t>горевание</a:t>
            </a:r>
            <a:r>
              <a:rPr lang="ru-RU" dirty="0" smtClean="0"/>
              <a:t>  невозможно .  Поэтому травма потери – это травма отложенного </a:t>
            </a:r>
            <a:r>
              <a:rPr lang="ru-RU" dirty="0" err="1" smtClean="0"/>
              <a:t>горевания</a:t>
            </a:r>
            <a:r>
              <a:rPr lang="ru-RU" dirty="0" smtClean="0"/>
              <a:t>, патологического горя. Часто заметен  эффект вытеснения переживаний, который поддерживается  приемными родителями,  не готовыми пройти с ребенком путь проживания травмы. 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01752" y="357166"/>
            <a:ext cx="86868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поиск ядра травмы : негласный договор с ребенком о совместной жизни. </a:t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/>
              <a:t>ТС</a:t>
            </a:r>
          </a:p>
          <a:p>
            <a:r>
              <a:rPr lang="ru-RU" dirty="0" smtClean="0"/>
              <a:t>Суть договора  для ребенка  - отказ от своих потребностей , т.к. «ребенок и его чувства  не значимы»</a:t>
            </a:r>
          </a:p>
          <a:p>
            <a:r>
              <a:rPr lang="ru-RU" dirty="0" smtClean="0"/>
              <a:t> Ядро связано с   переживанием зависимости  от родителя.</a:t>
            </a:r>
          </a:p>
          <a:p>
            <a:r>
              <a:rPr lang="ru-RU" dirty="0" smtClean="0"/>
              <a:t> Новый договор   о зависимости от родителя не принимается .</a:t>
            </a:r>
          </a:p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Цель -  принятие  позиции зависимости  от родителя как ресурсного  состояния.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dirty="0" smtClean="0"/>
              <a:t>ТП</a:t>
            </a:r>
          </a:p>
          <a:p>
            <a:r>
              <a:rPr lang="ru-RU" dirty="0" smtClean="0"/>
              <a:t>Суть договора  для ребенка -  отказ от   личных  границ и своей личности,   т.к. «ребенок  не  выживет  без родителя».</a:t>
            </a:r>
          </a:p>
          <a:p>
            <a:r>
              <a:rPr lang="ru-RU" dirty="0" smtClean="0"/>
              <a:t> Ядро связано со страхом одиночества, переживаниями  заброшенности, </a:t>
            </a:r>
            <a:r>
              <a:rPr lang="ru-RU" dirty="0" err="1" smtClean="0"/>
              <a:t>покинутости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Новый договор о  заботе и поддержке принимается как   условие выживания. </a:t>
            </a:r>
          </a:p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Цель -  принятие собственного одиночества, как ресурсного состояния.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подтверждение истинности чувств.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/>
              <a:t>Тс</a:t>
            </a:r>
          </a:p>
          <a:p>
            <a:r>
              <a:rPr lang="ru-RU" b="1" dirty="0" smtClean="0"/>
              <a:t>Разрешение переживать страх , боль,   гнев. </a:t>
            </a:r>
          </a:p>
          <a:p>
            <a:r>
              <a:rPr lang="ru-RU" b="1" dirty="0" smtClean="0"/>
              <a:t>Разрешение быть ребенком,  принимать помощь, заботу, защиту</a:t>
            </a:r>
            <a:r>
              <a:rPr lang="ru-RU" dirty="0" smtClean="0"/>
              <a:t>. 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Цель -  отказ от ответственности: это решаю не Я.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8291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err="1" smtClean="0"/>
              <a:t>Тп</a:t>
            </a:r>
            <a:endParaRPr lang="ru-RU" b="1" dirty="0" smtClean="0"/>
          </a:p>
          <a:p>
            <a:r>
              <a:rPr lang="ru-RU" b="1" dirty="0" smtClean="0"/>
              <a:t> Разрешение на </a:t>
            </a:r>
            <a:r>
              <a:rPr lang="ru-RU" b="1" dirty="0" err="1" smtClean="0"/>
              <a:t>горевание</a:t>
            </a:r>
            <a:r>
              <a:rPr lang="ru-RU" b="1" dirty="0" smtClean="0"/>
              <a:t> : боль, агрессия, депрессия.</a:t>
            </a:r>
          </a:p>
          <a:p>
            <a:r>
              <a:rPr lang="ru-RU" b="1" dirty="0" smtClean="0"/>
              <a:t> Разрешение  на отдельное существование : я есть , я личность, я  наполняю себя сам. </a:t>
            </a:r>
          </a:p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Цель -  отказ от искажений: это не моя семья. Мой родитель  отсутствует.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отношение к ресурсу.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b="1" dirty="0" smtClean="0"/>
              <a:t>ТС-  </a:t>
            </a:r>
            <a:r>
              <a:rPr lang="ru-RU" b="1" i="1" dirty="0" smtClean="0">
                <a:solidFill>
                  <a:srgbClr val="FF0000"/>
                </a:solidFill>
              </a:rPr>
              <a:t>мне надо быть сильным, чтобы противостоять близости</a:t>
            </a:r>
            <a:r>
              <a:rPr lang="ru-RU" b="1" dirty="0" smtClean="0"/>
              <a:t>. </a:t>
            </a:r>
          </a:p>
          <a:p>
            <a:r>
              <a:rPr lang="ru-RU" dirty="0" smtClean="0"/>
              <a:t> внешний ресурс не используется, опасен,   может травмировать, </a:t>
            </a:r>
          </a:p>
          <a:p>
            <a:r>
              <a:rPr lang="ru-RU" dirty="0" smtClean="0"/>
              <a:t> внутренний ресурс быстро истощается, так как  нет источника его пополнения. </a:t>
            </a:r>
          </a:p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цель  -  позволить себе опереться на внешний ресурс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/>
              <a:t>ТП </a:t>
            </a:r>
            <a:r>
              <a:rPr lang="ru-RU" b="1" i="1" dirty="0" smtClean="0">
                <a:solidFill>
                  <a:srgbClr val="FF0000"/>
                </a:solidFill>
              </a:rPr>
              <a:t>-  мне нужно быть слабым, чтобы принимать близость. </a:t>
            </a:r>
          </a:p>
          <a:p>
            <a:r>
              <a:rPr lang="ru-RU" dirty="0" smtClean="0"/>
              <a:t> внешний ресурс используется,  для запечатывания травмы</a:t>
            </a:r>
          </a:p>
          <a:p>
            <a:r>
              <a:rPr lang="ru-RU" dirty="0" smtClean="0"/>
              <a:t> внутренний ресурс  истощен, так как  потеря переживается как патологическое горе.</a:t>
            </a:r>
          </a:p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цель  - позволить себе восстанавливать внутренний ресурс 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85728"/>
            <a:ext cx="8686800" cy="14287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триггер : </a:t>
            </a:r>
            <a:br>
              <a:rPr lang="ru-RU" dirty="0" smtClean="0"/>
            </a:br>
            <a:r>
              <a:rPr lang="ru-RU" dirty="0" smtClean="0"/>
              <a:t>снижение остроты чувствования.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504351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ТС.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Конфронтация с утверждением : моя семья – самая хорошая .</a:t>
            </a:r>
          </a:p>
          <a:p>
            <a:pPr marL="0" indent="0"/>
            <a:r>
              <a:rPr lang="ru-RU" dirty="0" smtClean="0"/>
              <a:t> Поиск точки             необратимости.  </a:t>
            </a:r>
          </a:p>
          <a:p>
            <a:r>
              <a:rPr lang="ru-RU" dirty="0" smtClean="0"/>
              <a:t> признание  факта связи  как неудовлетворяющей потребности ребенка.</a:t>
            </a:r>
          </a:p>
          <a:p>
            <a:r>
              <a:rPr lang="ru-RU" dirty="0" smtClean="0"/>
              <a:t> интерпретация дальнейших событий  в рамках  обеспечения заботы  и безопасности для ребенка.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ТП.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Конфронтация с утверждением:  все </a:t>
            </a:r>
            <a:r>
              <a:rPr lang="ru-RU" b="1" smtClean="0">
                <a:solidFill>
                  <a:srgbClr val="FF0000"/>
                </a:solidFill>
              </a:rPr>
              <a:t>будет </a:t>
            </a:r>
            <a:r>
              <a:rPr lang="ru-RU" b="1" smtClean="0">
                <a:solidFill>
                  <a:srgbClr val="FF0000"/>
                </a:solidFill>
              </a:rPr>
              <a:t>хорошо (мама вернется).</a:t>
            </a:r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dirty="0" smtClean="0"/>
              <a:t> Поиск точки необратимости. </a:t>
            </a:r>
          </a:p>
          <a:p>
            <a:r>
              <a:rPr lang="ru-RU" dirty="0" smtClean="0"/>
              <a:t> Признание факта потери, как утраченной ныне связи.</a:t>
            </a:r>
          </a:p>
          <a:p>
            <a:r>
              <a:rPr lang="ru-RU" dirty="0" smtClean="0"/>
              <a:t> Интерпретация дальнейших событий в рамках обеспечения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восстановление  Иллюзии  </a:t>
            </a:r>
            <a:br>
              <a:rPr lang="ru-RU" dirty="0" smtClean="0"/>
            </a:br>
            <a:r>
              <a:rPr lang="ru-RU" dirty="0" smtClean="0"/>
              <a:t>собственной непогрешимости.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1.Прояснение,  </a:t>
            </a:r>
            <a:r>
              <a:rPr lang="ru-RU" dirty="0" err="1" smtClean="0"/>
              <a:t>опредмечивание</a:t>
            </a:r>
            <a:r>
              <a:rPr lang="ru-RU" dirty="0" smtClean="0"/>
              <a:t>  и  </a:t>
            </a:r>
            <a:r>
              <a:rPr lang="ru-RU" dirty="0" err="1" smtClean="0"/>
              <a:t>оречевление</a:t>
            </a:r>
            <a:r>
              <a:rPr lang="ru-RU" dirty="0" smtClean="0"/>
              <a:t> чувства  вины .</a:t>
            </a:r>
          </a:p>
          <a:p>
            <a:pPr marL="0" indent="0">
              <a:buNone/>
            </a:pPr>
            <a:r>
              <a:rPr lang="ru-RU" dirty="0" smtClean="0"/>
              <a:t> 2.Подтверждение истинности чувств как нормальных в ненормальной ситуации. </a:t>
            </a:r>
          </a:p>
          <a:p>
            <a:pPr marL="0" indent="0">
              <a:buNone/>
            </a:pPr>
            <a:r>
              <a:rPr lang="ru-RU" dirty="0" smtClean="0"/>
              <a:t>3.  Поиск меры ответственности ( вины, стыда, агрессии, страха), подтверждение позиции зависимости ребенка. </a:t>
            </a:r>
          </a:p>
          <a:p>
            <a:pPr marL="0" indent="0">
              <a:buNone/>
            </a:pPr>
            <a:r>
              <a:rPr lang="ru-RU" dirty="0" smtClean="0"/>
              <a:t>4.Проверка версий реальностью в позиции Я (вернуться в позицию над  травмой  и  проработать все вероятные реакции и возможные  последствия).  </a:t>
            </a:r>
          </a:p>
          <a:p>
            <a:pPr marL="0" indent="0">
              <a:buNone/>
            </a:pPr>
            <a:r>
              <a:rPr lang="ru-RU" dirty="0" smtClean="0"/>
              <a:t> 5. Принятие  клиентом собственного бессилия  в произошедшем. Грусть   и тоска по утраченному здоровому прошлому.</a:t>
            </a:r>
          </a:p>
          <a:p>
            <a:pPr marL="0" indent="0">
              <a:buNone/>
            </a:pPr>
            <a:r>
              <a:rPr lang="ru-RU" dirty="0" smtClean="0"/>
              <a:t>5.Признание рисков дальнейшей жизни (конфронтация с   утверждением клиента  « я сделаю так, чтобы этого никогда больше не случилось»).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4800600" y="1285875"/>
            <a:ext cx="4343400" cy="5038725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восстановление  иллюзии справедливости мира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Подтверждение ужаса небытия  - я живу как неживой.  Страшно быть объектом, но нет ресурса и подтверждения, чтобы вновь стать субъектом.  </a:t>
            </a:r>
          </a:p>
          <a:p>
            <a:r>
              <a:rPr lang="ru-RU" dirty="0" smtClean="0"/>
              <a:t>Возврат к ощущениям времени и наполненности жизнью через телесные практики. </a:t>
            </a:r>
          </a:p>
          <a:p>
            <a:r>
              <a:rPr lang="ru-RU" dirty="0" smtClean="0"/>
              <a:t> Поиск  </a:t>
            </a:r>
            <a:r>
              <a:rPr lang="ru-RU" dirty="0" err="1" smtClean="0"/>
              <a:t>дефицитарных</a:t>
            </a:r>
            <a:r>
              <a:rPr lang="ru-RU" dirty="0" smtClean="0"/>
              <a:t> потребностей и  восполнение потребностей Я.  Возврат к нормативному развитию через разрешение  удовлетворять потребности. </a:t>
            </a:r>
          </a:p>
          <a:p>
            <a:r>
              <a:rPr lang="ru-RU" dirty="0" smtClean="0"/>
              <a:t> Поиск  решений: что я могу в ситуации, в которой не все от меня зависит, или ничего от меня не зависит?</a:t>
            </a:r>
          </a:p>
          <a:p>
            <a:r>
              <a:rPr lang="ru-RU" dirty="0" smtClean="0"/>
              <a:t> Прогнозирование в условиях высокого риска : нет прямой связи, нет рычагов управления миром,  нет </a:t>
            </a:r>
            <a:r>
              <a:rPr lang="ru-RU" dirty="0" err="1" smtClean="0"/>
              <a:t>предсказумости</a:t>
            </a:r>
            <a:r>
              <a:rPr lang="ru-RU" dirty="0" smtClean="0"/>
              <a:t> мира. Есть реальность самого человека, его мир чувств и мыслей.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восстановление иллюзии бессмертия.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 Поиск опасностей  и  поворот лицом к угрозе.</a:t>
            </a:r>
          </a:p>
          <a:p>
            <a:r>
              <a:rPr lang="ru-RU" dirty="0" smtClean="0"/>
              <a:t> Работа с вытесненным и забытым опытом (медленный темп работы).</a:t>
            </a:r>
          </a:p>
          <a:p>
            <a:r>
              <a:rPr lang="ru-RU" dirty="0" smtClean="0"/>
              <a:t>Заключение альянса с опорой на здоровую часть Я.</a:t>
            </a:r>
          </a:p>
          <a:p>
            <a:r>
              <a:rPr lang="ru-RU" dirty="0" smtClean="0"/>
              <a:t>Поиск возможностей  выживания в мире, полном угроз,  с опорой на ценности </a:t>
            </a:r>
            <a:r>
              <a:rPr lang="ru-RU" dirty="0" err="1" smtClean="0"/>
              <a:t>травматичного</a:t>
            </a:r>
            <a:r>
              <a:rPr lang="ru-RU" dirty="0" smtClean="0"/>
              <a:t> опыта. </a:t>
            </a:r>
          </a:p>
          <a:p>
            <a:r>
              <a:rPr lang="ru-RU" dirty="0" smtClean="0"/>
              <a:t> Восстановление смысла прихода в жизнь,  призвания, миссии.</a:t>
            </a:r>
          </a:p>
          <a:p>
            <a:r>
              <a:rPr lang="ru-RU" dirty="0" err="1" smtClean="0"/>
              <a:t>Простраивание</a:t>
            </a:r>
            <a:r>
              <a:rPr lang="ru-RU" dirty="0" smtClean="0"/>
              <a:t> смыслов дальнейшей жизни.</a:t>
            </a:r>
          </a:p>
          <a:p>
            <a:r>
              <a:rPr lang="ru-RU" dirty="0" smtClean="0"/>
              <a:t> </a:t>
            </a:r>
            <a:r>
              <a:rPr lang="ru-RU" dirty="0" err="1" smtClean="0"/>
              <a:t>Простраивание</a:t>
            </a:r>
            <a:r>
              <a:rPr lang="ru-RU" dirty="0" smtClean="0"/>
              <a:t> долговременной перспективы жизни.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4800600" y="1600200"/>
            <a:ext cx="4343400" cy="4724400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617</TotalTime>
  <Words>689</Words>
  <Application>Microsoft Office PowerPoint</Application>
  <PresentationFormat>Экран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 травмы приемного ребенка -   связь и потеря. </vt:lpstr>
      <vt:lpstr> Травма связи:   объект есть,  Поддержки нет . </vt:lpstr>
      <vt:lpstr> травма потери:  объекта нет,  поддержка есть. </vt:lpstr>
      <vt:lpstr> поиск ядра травмы : негласный договор с ребенком о совместной жизни.   </vt:lpstr>
      <vt:lpstr> подтверждение истинности чувств. </vt:lpstr>
      <vt:lpstr> отношение к ресурсу. </vt:lpstr>
      <vt:lpstr> триггер :  снижение остроты чувствования. </vt:lpstr>
      <vt:lpstr>  восстановление  Иллюзии   собственной непогрешимости.</vt:lpstr>
      <vt:lpstr> восстановление  иллюзии справедливости мира </vt:lpstr>
      <vt:lpstr> восстановление иллюзии бессмертия.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травмы приемного ребенка -   связь и потеря. </dc:title>
  <cp:lastModifiedBy>User</cp:lastModifiedBy>
  <cp:revision>64</cp:revision>
  <dcterms:modified xsi:type="dcterms:W3CDTF">2017-02-28T09:50:59Z</dcterms:modified>
</cp:coreProperties>
</file>