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23"/>
  </p:notesMasterIdLst>
  <p:sldIdLst>
    <p:sldId id="269" r:id="rId2"/>
    <p:sldId id="256" r:id="rId3"/>
    <p:sldId id="260" r:id="rId4"/>
    <p:sldId id="272" r:id="rId5"/>
    <p:sldId id="265" r:id="rId6"/>
    <p:sldId id="283" r:id="rId7"/>
    <p:sldId id="284" r:id="rId8"/>
    <p:sldId id="285" r:id="rId9"/>
    <p:sldId id="286" r:id="rId10"/>
    <p:sldId id="281" r:id="rId11"/>
    <p:sldId id="270" r:id="rId12"/>
    <p:sldId id="287" r:id="rId13"/>
    <p:sldId id="288" r:id="rId14"/>
    <p:sldId id="289" r:id="rId15"/>
    <p:sldId id="290" r:id="rId16"/>
    <p:sldId id="282" r:id="rId17"/>
    <p:sldId id="291" r:id="rId18"/>
    <p:sldId id="271" r:id="rId19"/>
    <p:sldId id="273" r:id="rId20"/>
    <p:sldId id="278" r:id="rId21"/>
    <p:sldId id="279" r:id="rId22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5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0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884613" y="0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19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74688"/>
            <a:ext cx="4567238" cy="344328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9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0" y="8685213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cs typeface="Lucida Sans Unicode" charset="0"/>
              </a:defRPr>
            </a:lvl1pPr>
          </a:lstStyle>
          <a:p>
            <a:pPr>
              <a:defRPr/>
            </a:pPr>
            <a:fld id="{08E09CA1-1704-44F9-AF24-1EC4D4BB1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031B14B-A2AA-4092-8D24-844C6227B4BE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14339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F0250B05-419D-4F9D-AFB4-0D647D1DD117}" type="slidenum">
              <a:rPr lang="ru-RU" sz="1200">
                <a:solidFill>
                  <a:srgbClr val="000000"/>
                </a:solidFill>
                <a:cs typeface="Lucida Sans Unicode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</a:t>
            </a:fld>
            <a:endParaRPr lang="ru-RU" sz="1200">
              <a:solidFill>
                <a:srgbClr val="000000"/>
              </a:solidFill>
              <a:cs typeface="Lucida Sans Unicode" charset="0"/>
            </a:endParaRPr>
          </a:p>
        </p:txBody>
      </p:sp>
      <p:sp>
        <p:nvSpPr>
          <p:cNvPr id="143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CC6615F-1AB1-4E57-A50A-CD6007969EE7}" type="slidenum">
              <a:rPr lang="ru-RU" smtClean="0"/>
              <a:pPr/>
              <a:t>2</a:t>
            </a:fld>
            <a:endParaRPr lang="ru-RU" smtClean="0"/>
          </a:p>
        </p:txBody>
      </p:sp>
      <p:sp>
        <p:nvSpPr>
          <p:cNvPr id="15363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3B21787A-DBA1-4ED0-A9A0-816C2EE540B2}" type="slidenum">
              <a:rPr lang="ru-RU" sz="1200">
                <a:solidFill>
                  <a:srgbClr val="000000"/>
                </a:solidFill>
                <a:cs typeface="Lucida Sans Unicode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</a:t>
            </a:fld>
            <a:endParaRPr lang="ru-RU" sz="1200">
              <a:solidFill>
                <a:srgbClr val="000000"/>
              </a:solidFill>
              <a:cs typeface="Lucida Sans Unicode" charset="0"/>
            </a:endParaRPr>
          </a:p>
        </p:txBody>
      </p:sp>
      <p:sp>
        <p:nvSpPr>
          <p:cNvPr id="153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E5E1CF9-F393-44E8-9AC2-706FF2C98325}" type="slidenum">
              <a:rPr lang="ru-RU" smtClean="0"/>
              <a:pPr/>
              <a:t>3</a:t>
            </a:fld>
            <a:endParaRPr lang="ru-RU" smtClean="0"/>
          </a:p>
        </p:txBody>
      </p:sp>
      <p:sp>
        <p:nvSpPr>
          <p:cNvPr id="16387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CE34A469-6DC9-4C94-8DE7-C9F02F771789}" type="slidenum">
              <a:rPr lang="ru-RU" sz="1200">
                <a:solidFill>
                  <a:srgbClr val="000000"/>
                </a:solidFill>
                <a:cs typeface="Lucida Sans Unicode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3</a:t>
            </a:fld>
            <a:endParaRPr lang="ru-RU" sz="1200">
              <a:solidFill>
                <a:srgbClr val="000000"/>
              </a:solidFill>
              <a:cs typeface="Lucida Sans Unicode" charset="0"/>
            </a:endParaRPr>
          </a:p>
        </p:txBody>
      </p:sp>
      <p:sp>
        <p:nvSpPr>
          <p:cNvPr id="163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EBB5B19-4D71-4EAA-B5C9-69A8A0ADFB07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17411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5024071-630A-4BC1-B49E-8A6A5DA05214}" type="slidenum">
              <a:rPr lang="ru-RU" sz="1200">
                <a:solidFill>
                  <a:srgbClr val="000000"/>
                </a:solidFill>
                <a:cs typeface="Lucida Sans Unicode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4</a:t>
            </a:fld>
            <a:endParaRPr lang="ru-RU" sz="1200">
              <a:solidFill>
                <a:srgbClr val="000000"/>
              </a:solidFill>
              <a:cs typeface="Lucida Sans Unicode" charset="0"/>
            </a:endParaRPr>
          </a:p>
        </p:txBody>
      </p:sp>
      <p:sp>
        <p:nvSpPr>
          <p:cNvPr id="174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0A263E3-5B63-4DE3-8A95-745117951F01}" type="slidenum">
              <a:rPr lang="ru-RU" smtClean="0"/>
              <a:pPr/>
              <a:t>5</a:t>
            </a:fld>
            <a:endParaRPr lang="ru-RU" smtClean="0"/>
          </a:p>
        </p:txBody>
      </p:sp>
      <p:sp>
        <p:nvSpPr>
          <p:cNvPr id="19459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F348C804-C43C-4178-A130-671EB9DD6B03}" type="slidenum">
              <a:rPr lang="ru-RU" sz="1200">
                <a:solidFill>
                  <a:srgbClr val="000000"/>
                </a:solidFill>
                <a:cs typeface="Lucida Sans Unicode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5</a:t>
            </a:fld>
            <a:endParaRPr lang="ru-RU" sz="1200">
              <a:solidFill>
                <a:srgbClr val="000000"/>
              </a:solidFill>
              <a:cs typeface="Lucida Sans Unicode" charset="0"/>
            </a:endParaRPr>
          </a:p>
        </p:txBody>
      </p:sp>
      <p:sp>
        <p:nvSpPr>
          <p:cNvPr id="194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6CED113-D5B2-4965-89E1-C81C262FD69B}" type="slidenum">
              <a:rPr lang="ru-RU" smtClean="0"/>
              <a:pPr/>
              <a:t>11</a:t>
            </a:fld>
            <a:endParaRPr lang="ru-RU" smtClean="0"/>
          </a:p>
        </p:txBody>
      </p:sp>
      <p:sp>
        <p:nvSpPr>
          <p:cNvPr id="20483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DB20582B-006F-4C6D-A234-C97F521D1810}" type="slidenum">
              <a:rPr lang="ru-RU" sz="1200">
                <a:solidFill>
                  <a:srgbClr val="000000"/>
                </a:solidFill>
                <a:cs typeface="Lucida Sans Unicode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11</a:t>
            </a:fld>
            <a:endParaRPr lang="ru-RU" sz="1200">
              <a:solidFill>
                <a:srgbClr val="000000"/>
              </a:solidFill>
              <a:cs typeface="Lucida Sans Unicode" charset="0"/>
            </a:endParaRPr>
          </a:p>
        </p:txBody>
      </p:sp>
      <p:sp>
        <p:nvSpPr>
          <p:cNvPr id="204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B982576-FE14-42B3-9389-4DC3C69898B4}" type="slidenum">
              <a:rPr lang="ru-RU" smtClean="0"/>
              <a:pPr/>
              <a:t>18</a:t>
            </a:fld>
            <a:endParaRPr lang="ru-RU" smtClean="0"/>
          </a:p>
        </p:txBody>
      </p:sp>
      <p:sp>
        <p:nvSpPr>
          <p:cNvPr id="21507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8DCB0C67-534B-4538-B781-ED08BF5E682D}" type="slidenum">
              <a:rPr lang="ru-RU" sz="1200">
                <a:solidFill>
                  <a:srgbClr val="000000"/>
                </a:solidFill>
                <a:cs typeface="Lucida Sans Unicode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18</a:t>
            </a:fld>
            <a:endParaRPr lang="ru-RU" sz="1200">
              <a:solidFill>
                <a:srgbClr val="000000"/>
              </a:solidFill>
              <a:cs typeface="Lucida Sans Unicode" charset="0"/>
            </a:endParaRPr>
          </a:p>
        </p:txBody>
      </p:sp>
      <p:sp>
        <p:nvSpPr>
          <p:cNvPr id="215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A97312E-7E16-4235-8AEF-5AF2B33C54F8}" type="slidenum">
              <a:rPr lang="ru-RU" smtClean="0"/>
              <a:pPr/>
              <a:t>19</a:t>
            </a:fld>
            <a:endParaRPr lang="ru-RU" smtClean="0"/>
          </a:p>
        </p:txBody>
      </p:sp>
      <p:sp>
        <p:nvSpPr>
          <p:cNvPr id="22531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B1439D39-C550-4F7B-9938-1D550D66410A}" type="slidenum">
              <a:rPr lang="ru-RU" sz="1200">
                <a:solidFill>
                  <a:srgbClr val="000000"/>
                </a:solidFill>
                <a:cs typeface="Lucida Sans Unicode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19</a:t>
            </a:fld>
            <a:endParaRPr lang="ru-RU" sz="1200">
              <a:solidFill>
                <a:srgbClr val="000000"/>
              </a:solidFill>
              <a:cs typeface="Lucida Sans Unicode" charset="0"/>
            </a:endParaRPr>
          </a:p>
        </p:txBody>
      </p:sp>
      <p:sp>
        <p:nvSpPr>
          <p:cNvPr id="225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8F39F0D-1D74-4709-9541-D373CA8852FE}" type="slidenum">
              <a:rPr lang="ru-RU" smtClean="0"/>
              <a:pPr/>
              <a:t>20</a:t>
            </a:fld>
            <a:endParaRPr lang="ru-RU" smtClean="0"/>
          </a:p>
        </p:txBody>
      </p:sp>
      <p:sp>
        <p:nvSpPr>
          <p:cNvPr id="2355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45650F78-F698-4CEC-8411-0DFAA9D2A204}" type="slidenum">
              <a:rPr lang="ru-RU" sz="1200">
                <a:solidFill>
                  <a:srgbClr val="000000"/>
                </a:solidFill>
                <a:cs typeface="Lucida Sans Unicode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20</a:t>
            </a:fld>
            <a:endParaRPr lang="ru-RU" sz="1200">
              <a:solidFill>
                <a:srgbClr val="000000"/>
              </a:solidFill>
              <a:cs typeface="Lucida Sans Unicode" charset="0"/>
            </a:endParaRPr>
          </a:p>
        </p:txBody>
      </p:sp>
      <p:sp>
        <p:nvSpPr>
          <p:cNvPr id="235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3A026-C3C1-40E0-8F17-AEFBAB9727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B972E-11D0-4FB8-A571-5CED0DDB1B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2A7B7-B6EC-4D75-9552-562BC1DDA2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922F6-3B9E-4E69-A863-2E144632E3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0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70F78-EC11-4206-93A1-BF836ED4E6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8323C5-9E19-44B9-9167-E229023BA1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F5FF9-5AFE-44C4-BF78-36F7C38CD3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81082-A5EE-46C2-BF44-903299CD66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87A34-F507-4788-B8AF-3A7E47C780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D000B-9823-4C3C-8C8A-8BD908F2A9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4B55A-2F5F-476F-8F41-B98A2D88E9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"/>
          <p:cNvGrpSpPr>
            <a:grpSpLocks/>
          </p:cNvGrpSpPr>
          <p:nvPr/>
        </p:nvGrpSpPr>
        <p:grpSpPr bwMode="auto">
          <a:xfrm>
            <a:off x="0" y="2438400"/>
            <a:ext cx="9140825" cy="4043363"/>
            <a:chOff x="0" y="1536"/>
            <a:chExt cx="5758" cy="2547"/>
          </a:xfrm>
        </p:grpSpPr>
        <p:sp>
          <p:nvSpPr>
            <p:cNvPr id="2" name="Rectangle 2"/>
            <p:cNvSpPr>
              <a:spLocks noChangeArrowheads="1"/>
            </p:cNvSpPr>
            <p:nvPr/>
          </p:nvSpPr>
          <p:spPr bwMode="auto">
            <a:xfrm rot="20160000">
              <a:off x="2123" y="2594"/>
              <a:ext cx="3071" cy="384"/>
            </a:xfrm>
            <a:prstGeom prst="rect">
              <a:avLst/>
            </a:prstGeom>
            <a:gradFill rotWithShape="0">
              <a:gsLst>
                <a:gs pos="0">
                  <a:srgbClr val="000099"/>
                </a:gs>
                <a:gs pos="50000">
                  <a:srgbClr val="00008F"/>
                </a:gs>
                <a:gs pos="100000">
                  <a:srgbClr val="000099"/>
                </a:gs>
              </a:gsLst>
              <a:lin ang="81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" name="Freeform 3"/>
            <p:cNvSpPr>
              <a:spLocks noChangeArrowheads="1"/>
            </p:cNvSpPr>
            <p:nvPr/>
          </p:nvSpPr>
          <p:spPr bwMode="auto">
            <a:xfrm>
              <a:off x="0" y="2663"/>
              <a:ext cx="2687" cy="1223"/>
            </a:xfrm>
            <a:custGeom>
              <a:avLst/>
              <a:gdLst>
                <a:gd name="T0" fmla="*/ 0 w 2688"/>
                <a:gd name="T1" fmla="*/ 0 h 1224"/>
                <a:gd name="T2" fmla="*/ 960 w 2688"/>
                <a:gd name="T3" fmla="*/ 552 h 1224"/>
                <a:gd name="T4" fmla="*/ 1968 w 2688"/>
                <a:gd name="T5" fmla="*/ 264 h 1224"/>
                <a:gd name="T6" fmla="*/ 2028 w 2688"/>
                <a:gd name="T7" fmla="*/ 270 h 1224"/>
                <a:gd name="T8" fmla="*/ 2661 w 2688"/>
                <a:gd name="T9" fmla="*/ 528 h 1224"/>
                <a:gd name="T10" fmla="*/ 2688 w 2688"/>
                <a:gd name="T11" fmla="*/ 648 h 1224"/>
                <a:gd name="T12" fmla="*/ 2304 w 2688"/>
                <a:gd name="T13" fmla="*/ 1080 h 1224"/>
                <a:gd name="T14" fmla="*/ 1584 w 2688"/>
                <a:gd name="T15" fmla="*/ 1224 h 1224"/>
                <a:gd name="T16" fmla="*/ 1296 w 2688"/>
                <a:gd name="T17" fmla="*/ 936 h 1224"/>
                <a:gd name="T18" fmla="*/ 864 w 2688"/>
                <a:gd name="T19" fmla="*/ 1032 h 1224"/>
                <a:gd name="T20" fmla="*/ 0 w 2688"/>
                <a:gd name="T21" fmla="*/ 552 h 1224"/>
                <a:gd name="T22" fmla="*/ 0 w 2688"/>
                <a:gd name="T23" fmla="*/ 0 h 1224"/>
                <a:gd name="T24" fmla="*/ 0 w 2688"/>
                <a:gd name="T25" fmla="*/ 0 h 1224"/>
                <a:gd name="T26" fmla="*/ 2688 w 2688"/>
                <a:gd name="T27" fmla="*/ 1224 h 1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A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52" name="Freeform 4"/>
            <p:cNvSpPr>
              <a:spLocks noChangeArrowheads="1"/>
            </p:cNvSpPr>
            <p:nvPr/>
          </p:nvSpPr>
          <p:spPr bwMode="auto">
            <a:xfrm>
              <a:off x="3358" y="1536"/>
              <a:ext cx="2401" cy="1231"/>
            </a:xfrm>
            <a:custGeom>
              <a:avLst/>
              <a:gdLst>
                <a:gd name="T0" fmla="*/ 2208 w 2401"/>
                <a:gd name="T1" fmla="*/ 15 h 1232"/>
                <a:gd name="T2" fmla="*/ 2088 w 2401"/>
                <a:gd name="T3" fmla="*/ 57 h 1232"/>
                <a:gd name="T4" fmla="*/ 1951 w 2401"/>
                <a:gd name="T5" fmla="*/ 99 h 1232"/>
                <a:gd name="T6" fmla="*/ 1704 w 2401"/>
                <a:gd name="T7" fmla="*/ 135 h 1232"/>
                <a:gd name="T8" fmla="*/ 1314 w 2401"/>
                <a:gd name="T9" fmla="*/ 177 h 1232"/>
                <a:gd name="T10" fmla="*/ 1176 w 2401"/>
                <a:gd name="T11" fmla="*/ 189 h 1232"/>
                <a:gd name="T12" fmla="*/ 1122 w 2401"/>
                <a:gd name="T13" fmla="*/ 195 h 1232"/>
                <a:gd name="T14" fmla="*/ 1075 w 2401"/>
                <a:gd name="T15" fmla="*/ 231 h 1232"/>
                <a:gd name="T16" fmla="*/ 924 w 2401"/>
                <a:gd name="T17" fmla="*/ 321 h 1232"/>
                <a:gd name="T18" fmla="*/ 840 w 2401"/>
                <a:gd name="T19" fmla="*/ 369 h 1232"/>
                <a:gd name="T20" fmla="*/ 630 w 2401"/>
                <a:gd name="T21" fmla="*/ 458 h 1232"/>
                <a:gd name="T22" fmla="*/ 529 w 2401"/>
                <a:gd name="T23" fmla="*/ 500 h 1232"/>
                <a:gd name="T24" fmla="*/ 487 w 2401"/>
                <a:gd name="T25" fmla="*/ 542 h 1232"/>
                <a:gd name="T26" fmla="*/ 457 w 2401"/>
                <a:gd name="T27" fmla="*/ 590 h 1232"/>
                <a:gd name="T28" fmla="*/ 402 w 2401"/>
                <a:gd name="T29" fmla="*/ 638 h 1232"/>
                <a:gd name="T30" fmla="*/ 330 w 2401"/>
                <a:gd name="T31" fmla="*/ 758 h 1232"/>
                <a:gd name="T32" fmla="*/ 312 w 2401"/>
                <a:gd name="T33" fmla="*/ 788 h 1232"/>
                <a:gd name="T34" fmla="*/ 252 w 2401"/>
                <a:gd name="T35" fmla="*/ 824 h 1232"/>
                <a:gd name="T36" fmla="*/ 84 w 2401"/>
                <a:gd name="T37" fmla="*/ 926 h 1232"/>
                <a:gd name="T38" fmla="*/ 0 w 2401"/>
                <a:gd name="T39" fmla="*/ 992 h 1232"/>
                <a:gd name="T40" fmla="*/ 12 w 2401"/>
                <a:gd name="T41" fmla="*/ 1040 h 1232"/>
                <a:gd name="T42" fmla="*/ 132 w 2401"/>
                <a:gd name="T43" fmla="*/ 1034 h 1232"/>
                <a:gd name="T44" fmla="*/ 336 w 2401"/>
                <a:gd name="T45" fmla="*/ 980 h 1232"/>
                <a:gd name="T46" fmla="*/ 529 w 2401"/>
                <a:gd name="T47" fmla="*/ 896 h 1232"/>
                <a:gd name="T48" fmla="*/ 576 w 2401"/>
                <a:gd name="T49" fmla="*/ 872 h 1232"/>
                <a:gd name="T50" fmla="*/ 714 w 2401"/>
                <a:gd name="T51" fmla="*/ 848 h 1232"/>
                <a:gd name="T52" fmla="*/ 966 w 2401"/>
                <a:gd name="T53" fmla="*/ 794 h 1232"/>
                <a:gd name="T54" fmla="*/ 1212 w 2401"/>
                <a:gd name="T55" fmla="*/ 782 h 1232"/>
                <a:gd name="T56" fmla="*/ 1416 w 2401"/>
                <a:gd name="T57" fmla="*/ 872 h 1232"/>
                <a:gd name="T58" fmla="*/ 1464 w 2401"/>
                <a:gd name="T59" fmla="*/ 932 h 1232"/>
                <a:gd name="T60" fmla="*/ 1440 w 2401"/>
                <a:gd name="T61" fmla="*/ 992 h 1232"/>
                <a:gd name="T62" fmla="*/ 1302 w 2401"/>
                <a:gd name="T63" fmla="*/ 1040 h 1232"/>
                <a:gd name="T64" fmla="*/ 1158 w 2401"/>
                <a:gd name="T65" fmla="*/ 1100 h 1232"/>
                <a:gd name="T66" fmla="*/ 1093 w 2401"/>
                <a:gd name="T67" fmla="*/ 1148 h 1232"/>
                <a:gd name="T68" fmla="*/ 1075 w 2401"/>
                <a:gd name="T69" fmla="*/ 1208 h 1232"/>
                <a:gd name="T70" fmla="*/ 1093 w 2401"/>
                <a:gd name="T71" fmla="*/ 1232 h 1232"/>
                <a:gd name="T72" fmla="*/ 1152 w 2401"/>
                <a:gd name="T73" fmla="*/ 1226 h 1232"/>
                <a:gd name="T74" fmla="*/ 1332 w 2401"/>
                <a:gd name="T75" fmla="*/ 1208 h 1232"/>
                <a:gd name="T76" fmla="*/ 1434 w 2401"/>
                <a:gd name="T77" fmla="*/ 1184 h 1232"/>
                <a:gd name="T78" fmla="*/ 1464 w 2401"/>
                <a:gd name="T79" fmla="*/ 1172 h 1232"/>
                <a:gd name="T80" fmla="*/ 1578 w 2401"/>
                <a:gd name="T81" fmla="*/ 1130 h 1232"/>
                <a:gd name="T82" fmla="*/ 1758 w 2401"/>
                <a:gd name="T83" fmla="*/ 1064 h 1232"/>
                <a:gd name="T84" fmla="*/ 1872 w 2401"/>
                <a:gd name="T85" fmla="*/ 962 h 1232"/>
                <a:gd name="T86" fmla="*/ 1986 w 2401"/>
                <a:gd name="T87" fmla="*/ 800 h 1232"/>
                <a:gd name="T88" fmla="*/ 2166 w 2401"/>
                <a:gd name="T89" fmla="*/ 650 h 1232"/>
                <a:gd name="T90" fmla="*/ 2257 w 2401"/>
                <a:gd name="T91" fmla="*/ 590 h 1232"/>
                <a:gd name="T92" fmla="*/ 2400 w 2401"/>
                <a:gd name="T93" fmla="*/ 57 h 1232"/>
                <a:gd name="T94" fmla="*/ 0 w 2401"/>
                <a:gd name="T95" fmla="*/ 0 h 1232"/>
                <a:gd name="T96" fmla="*/ 2401 w 2401"/>
                <a:gd name="T97" fmla="*/ 1232 h 1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T94" t="T95" r="T96" b="T97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rgbClr val="0000A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53" name="Freeform 5"/>
            <p:cNvSpPr>
              <a:spLocks noChangeArrowheads="1"/>
            </p:cNvSpPr>
            <p:nvPr/>
          </p:nvSpPr>
          <p:spPr bwMode="auto">
            <a:xfrm>
              <a:off x="3791" y="1536"/>
              <a:ext cx="1967" cy="762"/>
            </a:xfrm>
            <a:custGeom>
              <a:avLst/>
              <a:gdLst>
                <a:gd name="T0" fmla="*/ 965 w 1968"/>
                <a:gd name="T1" fmla="*/ 165 h 762"/>
                <a:gd name="T2" fmla="*/ 696 w 1968"/>
                <a:gd name="T3" fmla="*/ 200 h 762"/>
                <a:gd name="T4" fmla="*/ 693 w 1968"/>
                <a:gd name="T5" fmla="*/ 237 h 762"/>
                <a:gd name="T6" fmla="*/ 924 w 1968"/>
                <a:gd name="T7" fmla="*/ 258 h 762"/>
                <a:gd name="T8" fmla="*/ 993 w 1968"/>
                <a:gd name="T9" fmla="*/ 267 h 762"/>
                <a:gd name="T10" fmla="*/ 681 w 1968"/>
                <a:gd name="T11" fmla="*/ 291 h 762"/>
                <a:gd name="T12" fmla="*/ 633 w 1968"/>
                <a:gd name="T13" fmla="*/ 309 h 762"/>
                <a:gd name="T14" fmla="*/ 645 w 1968"/>
                <a:gd name="T15" fmla="*/ 336 h 762"/>
                <a:gd name="T16" fmla="*/ 672 w 1968"/>
                <a:gd name="T17" fmla="*/ 351 h 762"/>
                <a:gd name="T18" fmla="*/ 984 w 1968"/>
                <a:gd name="T19" fmla="*/ 333 h 762"/>
                <a:gd name="T20" fmla="*/ 1080 w 1968"/>
                <a:gd name="T21" fmla="*/ 357 h 762"/>
                <a:gd name="T22" fmla="*/ 624 w 1968"/>
                <a:gd name="T23" fmla="*/ 492 h 762"/>
                <a:gd name="T24" fmla="*/ 616 w 1968"/>
                <a:gd name="T25" fmla="*/ 536 h 762"/>
                <a:gd name="T26" fmla="*/ 8 w 1968"/>
                <a:gd name="T27" fmla="*/ 724 h 762"/>
                <a:gd name="T28" fmla="*/ 0 w 1968"/>
                <a:gd name="T29" fmla="*/ 756 h 762"/>
                <a:gd name="T30" fmla="*/ 27 w 1968"/>
                <a:gd name="T31" fmla="*/ 762 h 762"/>
                <a:gd name="T32" fmla="*/ 664 w 1968"/>
                <a:gd name="T33" fmla="*/ 564 h 762"/>
                <a:gd name="T34" fmla="*/ 856 w 1968"/>
                <a:gd name="T35" fmla="*/ 600 h 762"/>
                <a:gd name="T36" fmla="*/ 1158 w 1968"/>
                <a:gd name="T37" fmla="*/ 507 h 762"/>
                <a:gd name="T38" fmla="*/ 1434 w 1968"/>
                <a:gd name="T39" fmla="*/ 465 h 762"/>
                <a:gd name="T40" fmla="*/ 1572 w 1968"/>
                <a:gd name="T41" fmla="*/ 368 h 762"/>
                <a:gd name="T42" fmla="*/ 1712 w 1968"/>
                <a:gd name="T43" fmla="*/ 340 h 762"/>
                <a:gd name="T44" fmla="*/ 1856 w 1968"/>
                <a:gd name="T45" fmla="*/ 328 h 762"/>
                <a:gd name="T46" fmla="*/ 1968 w 1968"/>
                <a:gd name="T47" fmla="*/ 330 h 762"/>
                <a:gd name="T48" fmla="*/ 1968 w 1968"/>
                <a:gd name="T49" fmla="*/ 0 h 762"/>
                <a:gd name="T50" fmla="*/ 1934 w 1968"/>
                <a:gd name="T51" fmla="*/ 3 h 762"/>
                <a:gd name="T52" fmla="*/ 1832 w 1968"/>
                <a:gd name="T53" fmla="*/ 5 h 762"/>
                <a:gd name="T54" fmla="*/ 1682 w 1968"/>
                <a:gd name="T55" fmla="*/ 35 h 762"/>
                <a:gd name="T56" fmla="*/ 1643 w 1968"/>
                <a:gd name="T57" fmla="*/ 72 h 762"/>
                <a:gd name="T58" fmla="*/ 1392 w 1968"/>
                <a:gd name="T59" fmla="*/ 119 h 762"/>
                <a:gd name="T60" fmla="*/ 0 w 1968"/>
                <a:gd name="T61" fmla="*/ 0 h 762"/>
                <a:gd name="T62" fmla="*/ 1968 w 1968"/>
                <a:gd name="T63" fmla="*/ 762 h 7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T60" t="T61" r="T62" b="T63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rgbClr val="0000A6"/>
                </a:gs>
                <a:gs pos="100000">
                  <a:srgbClr val="2D2DB5"/>
                </a:gs>
              </a:gsLst>
              <a:lin ang="135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54" name="Freeform 6"/>
            <p:cNvSpPr>
              <a:spLocks noChangeArrowheads="1"/>
            </p:cNvSpPr>
            <p:nvPr/>
          </p:nvSpPr>
          <p:spPr bwMode="auto">
            <a:xfrm>
              <a:off x="3598" y="2477"/>
              <a:ext cx="186" cy="120"/>
            </a:xfrm>
            <a:custGeom>
              <a:avLst/>
              <a:gdLst>
                <a:gd name="T0" fmla="*/ 185 w 185"/>
                <a:gd name="T1" fmla="*/ 0 h 120"/>
                <a:gd name="T2" fmla="*/ 185 w 185"/>
                <a:gd name="T3" fmla="*/ 6 h 120"/>
                <a:gd name="T4" fmla="*/ 185 w 185"/>
                <a:gd name="T5" fmla="*/ 18 h 120"/>
                <a:gd name="T6" fmla="*/ 185 w 185"/>
                <a:gd name="T7" fmla="*/ 36 h 120"/>
                <a:gd name="T8" fmla="*/ 179 w 185"/>
                <a:gd name="T9" fmla="*/ 54 h 120"/>
                <a:gd name="T10" fmla="*/ 161 w 185"/>
                <a:gd name="T11" fmla="*/ 72 h 120"/>
                <a:gd name="T12" fmla="*/ 137 w 185"/>
                <a:gd name="T13" fmla="*/ 96 h 120"/>
                <a:gd name="T14" fmla="*/ 101 w 185"/>
                <a:gd name="T15" fmla="*/ 108 h 120"/>
                <a:gd name="T16" fmla="*/ 47 w 185"/>
                <a:gd name="T17" fmla="*/ 120 h 120"/>
                <a:gd name="T18" fmla="*/ 29 w 185"/>
                <a:gd name="T19" fmla="*/ 120 h 120"/>
                <a:gd name="T20" fmla="*/ 17 w 185"/>
                <a:gd name="T21" fmla="*/ 114 h 120"/>
                <a:gd name="T22" fmla="*/ 0 w 185"/>
                <a:gd name="T23" fmla="*/ 96 h 120"/>
                <a:gd name="T24" fmla="*/ 0 w 185"/>
                <a:gd name="T25" fmla="*/ 78 h 120"/>
                <a:gd name="T26" fmla="*/ 0 w 185"/>
                <a:gd name="T27" fmla="*/ 72 h 120"/>
                <a:gd name="T28" fmla="*/ 185 w 185"/>
                <a:gd name="T29" fmla="*/ 0 h 120"/>
                <a:gd name="T30" fmla="*/ 185 w 185"/>
                <a:gd name="T31" fmla="*/ 0 h 120"/>
                <a:gd name="T32" fmla="*/ 0 w 185"/>
                <a:gd name="T33" fmla="*/ 0 h 120"/>
                <a:gd name="T34" fmla="*/ 185 w 185"/>
                <a:gd name="T3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000099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55" name="Freeform 7"/>
            <p:cNvSpPr>
              <a:spLocks noChangeArrowheads="1"/>
            </p:cNvSpPr>
            <p:nvPr/>
          </p:nvSpPr>
          <p:spPr bwMode="auto">
            <a:xfrm>
              <a:off x="3778" y="2392"/>
              <a:ext cx="185" cy="120"/>
            </a:xfrm>
            <a:custGeom>
              <a:avLst/>
              <a:gdLst>
                <a:gd name="T0" fmla="*/ 185 w 185"/>
                <a:gd name="T1" fmla="*/ 0 h 120"/>
                <a:gd name="T2" fmla="*/ 185 w 185"/>
                <a:gd name="T3" fmla="*/ 6 h 120"/>
                <a:gd name="T4" fmla="*/ 179 w 185"/>
                <a:gd name="T5" fmla="*/ 24 h 120"/>
                <a:gd name="T6" fmla="*/ 167 w 185"/>
                <a:gd name="T7" fmla="*/ 42 h 120"/>
                <a:gd name="T8" fmla="*/ 149 w 185"/>
                <a:gd name="T9" fmla="*/ 66 h 120"/>
                <a:gd name="T10" fmla="*/ 131 w 185"/>
                <a:gd name="T11" fmla="*/ 90 h 120"/>
                <a:gd name="T12" fmla="*/ 102 w 185"/>
                <a:gd name="T13" fmla="*/ 108 h 120"/>
                <a:gd name="T14" fmla="*/ 66 w 185"/>
                <a:gd name="T15" fmla="*/ 120 h 120"/>
                <a:gd name="T16" fmla="*/ 18 w 185"/>
                <a:gd name="T17" fmla="*/ 120 h 120"/>
                <a:gd name="T18" fmla="*/ 0 w 185"/>
                <a:gd name="T19" fmla="*/ 60 h 120"/>
                <a:gd name="T20" fmla="*/ 185 w 185"/>
                <a:gd name="T21" fmla="*/ 0 h 120"/>
                <a:gd name="T22" fmla="*/ 185 w 185"/>
                <a:gd name="T23" fmla="*/ 0 h 120"/>
                <a:gd name="T24" fmla="*/ 0 w 185"/>
                <a:gd name="T25" fmla="*/ 0 h 120"/>
                <a:gd name="T26" fmla="*/ 185 w 185"/>
                <a:gd name="T27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000099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56" name="Freeform 8"/>
            <p:cNvSpPr>
              <a:spLocks noChangeArrowheads="1"/>
            </p:cNvSpPr>
            <p:nvPr/>
          </p:nvSpPr>
          <p:spPr bwMode="auto">
            <a:xfrm>
              <a:off x="3838" y="1836"/>
              <a:ext cx="528" cy="275"/>
            </a:xfrm>
            <a:custGeom>
              <a:avLst/>
              <a:gdLst>
                <a:gd name="T0" fmla="*/ 0 w 526"/>
                <a:gd name="T1" fmla="*/ 275 h 275"/>
                <a:gd name="T2" fmla="*/ 0 w 526"/>
                <a:gd name="T3" fmla="*/ 269 h 275"/>
                <a:gd name="T4" fmla="*/ 6 w 526"/>
                <a:gd name="T5" fmla="*/ 251 h 275"/>
                <a:gd name="T6" fmla="*/ 6 w 526"/>
                <a:gd name="T7" fmla="*/ 239 h 275"/>
                <a:gd name="T8" fmla="*/ 12 w 526"/>
                <a:gd name="T9" fmla="*/ 227 h 275"/>
                <a:gd name="T10" fmla="*/ 18 w 526"/>
                <a:gd name="T11" fmla="*/ 221 h 275"/>
                <a:gd name="T12" fmla="*/ 36 w 526"/>
                <a:gd name="T13" fmla="*/ 215 h 275"/>
                <a:gd name="T14" fmla="*/ 77 w 526"/>
                <a:gd name="T15" fmla="*/ 203 h 275"/>
                <a:gd name="T16" fmla="*/ 137 w 526"/>
                <a:gd name="T17" fmla="*/ 179 h 275"/>
                <a:gd name="T18" fmla="*/ 209 w 526"/>
                <a:gd name="T19" fmla="*/ 143 h 275"/>
                <a:gd name="T20" fmla="*/ 251 w 526"/>
                <a:gd name="T21" fmla="*/ 120 h 275"/>
                <a:gd name="T22" fmla="*/ 299 w 526"/>
                <a:gd name="T23" fmla="*/ 96 h 275"/>
                <a:gd name="T24" fmla="*/ 394 w 526"/>
                <a:gd name="T25" fmla="*/ 48 h 275"/>
                <a:gd name="T26" fmla="*/ 442 w 526"/>
                <a:gd name="T27" fmla="*/ 30 h 275"/>
                <a:gd name="T28" fmla="*/ 478 w 526"/>
                <a:gd name="T29" fmla="*/ 12 h 275"/>
                <a:gd name="T30" fmla="*/ 502 w 526"/>
                <a:gd name="T31" fmla="*/ 6 h 275"/>
                <a:gd name="T32" fmla="*/ 520 w 526"/>
                <a:gd name="T33" fmla="*/ 0 h 275"/>
                <a:gd name="T34" fmla="*/ 526 w 526"/>
                <a:gd name="T35" fmla="*/ 0 h 275"/>
                <a:gd name="T36" fmla="*/ 520 w 526"/>
                <a:gd name="T37" fmla="*/ 6 h 275"/>
                <a:gd name="T38" fmla="*/ 508 w 526"/>
                <a:gd name="T39" fmla="*/ 12 h 275"/>
                <a:gd name="T40" fmla="*/ 484 w 526"/>
                <a:gd name="T41" fmla="*/ 24 h 275"/>
                <a:gd name="T42" fmla="*/ 460 w 526"/>
                <a:gd name="T43" fmla="*/ 42 h 275"/>
                <a:gd name="T44" fmla="*/ 436 w 526"/>
                <a:gd name="T45" fmla="*/ 54 h 275"/>
                <a:gd name="T46" fmla="*/ 394 w 526"/>
                <a:gd name="T47" fmla="*/ 78 h 275"/>
                <a:gd name="T48" fmla="*/ 340 w 526"/>
                <a:gd name="T49" fmla="*/ 108 h 275"/>
                <a:gd name="T50" fmla="*/ 275 w 526"/>
                <a:gd name="T51" fmla="*/ 143 h 275"/>
                <a:gd name="T52" fmla="*/ 131 w 526"/>
                <a:gd name="T53" fmla="*/ 221 h 275"/>
                <a:gd name="T54" fmla="*/ 65 w 526"/>
                <a:gd name="T55" fmla="*/ 251 h 275"/>
                <a:gd name="T56" fmla="*/ 0 w 526"/>
                <a:gd name="T57" fmla="*/ 275 h 275"/>
                <a:gd name="T58" fmla="*/ 0 w 526"/>
                <a:gd name="T59" fmla="*/ 275 h 275"/>
                <a:gd name="T60" fmla="*/ 0 w 526"/>
                <a:gd name="T61" fmla="*/ 0 h 275"/>
                <a:gd name="T62" fmla="*/ 526 w 526"/>
                <a:gd name="T6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T60" t="T61" r="T62" b="T63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rgbClr val="000099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57" name="Freeform 9"/>
            <p:cNvSpPr>
              <a:spLocks noChangeArrowheads="1"/>
            </p:cNvSpPr>
            <p:nvPr/>
          </p:nvSpPr>
          <p:spPr bwMode="auto">
            <a:xfrm>
              <a:off x="3675" y="2015"/>
              <a:ext cx="721" cy="306"/>
            </a:xfrm>
            <a:custGeom>
              <a:avLst/>
              <a:gdLst>
                <a:gd name="T0" fmla="*/ 48 w 718"/>
                <a:gd name="T1" fmla="*/ 216 h 306"/>
                <a:gd name="T2" fmla="*/ 30 w 718"/>
                <a:gd name="T3" fmla="*/ 252 h 306"/>
                <a:gd name="T4" fmla="*/ 12 w 718"/>
                <a:gd name="T5" fmla="*/ 282 h 306"/>
                <a:gd name="T6" fmla="*/ 6 w 718"/>
                <a:gd name="T7" fmla="*/ 300 h 306"/>
                <a:gd name="T8" fmla="*/ 0 w 718"/>
                <a:gd name="T9" fmla="*/ 306 h 306"/>
                <a:gd name="T10" fmla="*/ 48 w 718"/>
                <a:gd name="T11" fmla="*/ 276 h 306"/>
                <a:gd name="T12" fmla="*/ 84 w 718"/>
                <a:gd name="T13" fmla="*/ 252 h 306"/>
                <a:gd name="T14" fmla="*/ 108 w 718"/>
                <a:gd name="T15" fmla="*/ 234 h 306"/>
                <a:gd name="T16" fmla="*/ 120 w 718"/>
                <a:gd name="T17" fmla="*/ 228 h 306"/>
                <a:gd name="T18" fmla="*/ 126 w 718"/>
                <a:gd name="T19" fmla="*/ 228 h 306"/>
                <a:gd name="T20" fmla="*/ 144 w 718"/>
                <a:gd name="T21" fmla="*/ 222 h 306"/>
                <a:gd name="T22" fmla="*/ 168 w 718"/>
                <a:gd name="T23" fmla="*/ 216 h 306"/>
                <a:gd name="T24" fmla="*/ 198 w 718"/>
                <a:gd name="T25" fmla="*/ 204 h 306"/>
                <a:gd name="T26" fmla="*/ 275 w 718"/>
                <a:gd name="T27" fmla="*/ 180 h 306"/>
                <a:gd name="T28" fmla="*/ 371 w 718"/>
                <a:gd name="T29" fmla="*/ 156 h 306"/>
                <a:gd name="T30" fmla="*/ 461 w 718"/>
                <a:gd name="T31" fmla="*/ 126 h 306"/>
                <a:gd name="T32" fmla="*/ 544 w 718"/>
                <a:gd name="T33" fmla="*/ 102 h 306"/>
                <a:gd name="T34" fmla="*/ 574 w 718"/>
                <a:gd name="T35" fmla="*/ 90 h 306"/>
                <a:gd name="T36" fmla="*/ 604 w 718"/>
                <a:gd name="T37" fmla="*/ 84 h 306"/>
                <a:gd name="T38" fmla="*/ 622 w 718"/>
                <a:gd name="T39" fmla="*/ 78 h 306"/>
                <a:gd name="T40" fmla="*/ 628 w 718"/>
                <a:gd name="T41" fmla="*/ 72 h 306"/>
                <a:gd name="T42" fmla="*/ 634 w 718"/>
                <a:gd name="T43" fmla="*/ 66 h 306"/>
                <a:gd name="T44" fmla="*/ 652 w 718"/>
                <a:gd name="T45" fmla="*/ 60 h 306"/>
                <a:gd name="T46" fmla="*/ 694 w 718"/>
                <a:gd name="T47" fmla="*/ 30 h 306"/>
                <a:gd name="T48" fmla="*/ 712 w 718"/>
                <a:gd name="T49" fmla="*/ 18 h 306"/>
                <a:gd name="T50" fmla="*/ 718 w 718"/>
                <a:gd name="T51" fmla="*/ 6 h 306"/>
                <a:gd name="T52" fmla="*/ 712 w 718"/>
                <a:gd name="T53" fmla="*/ 0 h 306"/>
                <a:gd name="T54" fmla="*/ 688 w 718"/>
                <a:gd name="T55" fmla="*/ 0 h 306"/>
                <a:gd name="T56" fmla="*/ 628 w 718"/>
                <a:gd name="T57" fmla="*/ 0 h 306"/>
                <a:gd name="T58" fmla="*/ 580 w 718"/>
                <a:gd name="T59" fmla="*/ 0 h 306"/>
                <a:gd name="T60" fmla="*/ 544 w 718"/>
                <a:gd name="T61" fmla="*/ 0 h 306"/>
                <a:gd name="T62" fmla="*/ 514 w 718"/>
                <a:gd name="T63" fmla="*/ 18 h 306"/>
                <a:gd name="T64" fmla="*/ 485 w 718"/>
                <a:gd name="T65" fmla="*/ 42 h 306"/>
                <a:gd name="T66" fmla="*/ 467 w 718"/>
                <a:gd name="T67" fmla="*/ 54 h 306"/>
                <a:gd name="T68" fmla="*/ 449 w 718"/>
                <a:gd name="T69" fmla="*/ 60 h 306"/>
                <a:gd name="T70" fmla="*/ 425 w 718"/>
                <a:gd name="T71" fmla="*/ 60 h 306"/>
                <a:gd name="T72" fmla="*/ 389 w 718"/>
                <a:gd name="T73" fmla="*/ 66 h 306"/>
                <a:gd name="T74" fmla="*/ 347 w 718"/>
                <a:gd name="T75" fmla="*/ 84 h 306"/>
                <a:gd name="T76" fmla="*/ 311 w 718"/>
                <a:gd name="T77" fmla="*/ 108 h 306"/>
                <a:gd name="T78" fmla="*/ 287 w 718"/>
                <a:gd name="T79" fmla="*/ 126 h 306"/>
                <a:gd name="T80" fmla="*/ 275 w 718"/>
                <a:gd name="T81" fmla="*/ 132 h 306"/>
                <a:gd name="T82" fmla="*/ 257 w 718"/>
                <a:gd name="T83" fmla="*/ 138 h 306"/>
                <a:gd name="T84" fmla="*/ 221 w 718"/>
                <a:gd name="T85" fmla="*/ 138 h 306"/>
                <a:gd name="T86" fmla="*/ 186 w 718"/>
                <a:gd name="T87" fmla="*/ 138 h 306"/>
                <a:gd name="T88" fmla="*/ 180 w 718"/>
                <a:gd name="T89" fmla="*/ 138 h 306"/>
                <a:gd name="T90" fmla="*/ 174 w 718"/>
                <a:gd name="T91" fmla="*/ 138 h 306"/>
                <a:gd name="T92" fmla="*/ 114 w 718"/>
                <a:gd name="T93" fmla="*/ 162 h 306"/>
                <a:gd name="T94" fmla="*/ 48 w 718"/>
                <a:gd name="T95" fmla="*/ 216 h 306"/>
                <a:gd name="T96" fmla="*/ 48 w 718"/>
                <a:gd name="T97" fmla="*/ 216 h 306"/>
                <a:gd name="T98" fmla="*/ 0 w 718"/>
                <a:gd name="T99" fmla="*/ 0 h 306"/>
                <a:gd name="T100" fmla="*/ 718 w 718"/>
                <a:gd name="T101" fmla="*/ 306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T98" t="T99" r="T100" b="T101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rgbClr val="000099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58" name="Freeform 10"/>
            <p:cNvSpPr>
              <a:spLocks noChangeArrowheads="1"/>
            </p:cNvSpPr>
            <p:nvPr/>
          </p:nvSpPr>
          <p:spPr bwMode="auto">
            <a:xfrm>
              <a:off x="3357" y="1890"/>
              <a:ext cx="2399" cy="881"/>
            </a:xfrm>
            <a:custGeom>
              <a:avLst/>
              <a:gdLst>
                <a:gd name="T0" fmla="*/ 2231 w 2392"/>
                <a:gd name="T1" fmla="*/ 54 h 881"/>
                <a:gd name="T2" fmla="*/ 2189 w 2392"/>
                <a:gd name="T3" fmla="*/ 54 h 881"/>
                <a:gd name="T4" fmla="*/ 2147 w 2392"/>
                <a:gd name="T5" fmla="*/ 66 h 881"/>
                <a:gd name="T6" fmla="*/ 2021 w 2392"/>
                <a:gd name="T7" fmla="*/ 101 h 881"/>
                <a:gd name="T8" fmla="*/ 1956 w 2392"/>
                <a:gd name="T9" fmla="*/ 119 h 881"/>
                <a:gd name="T10" fmla="*/ 1860 w 2392"/>
                <a:gd name="T11" fmla="*/ 167 h 881"/>
                <a:gd name="T12" fmla="*/ 1836 w 2392"/>
                <a:gd name="T13" fmla="*/ 245 h 881"/>
                <a:gd name="T14" fmla="*/ 1842 w 2392"/>
                <a:gd name="T15" fmla="*/ 305 h 881"/>
                <a:gd name="T16" fmla="*/ 1758 w 2392"/>
                <a:gd name="T17" fmla="*/ 317 h 881"/>
                <a:gd name="T18" fmla="*/ 1597 w 2392"/>
                <a:gd name="T19" fmla="*/ 263 h 881"/>
                <a:gd name="T20" fmla="*/ 1507 w 2392"/>
                <a:gd name="T21" fmla="*/ 257 h 881"/>
                <a:gd name="T22" fmla="*/ 1399 w 2392"/>
                <a:gd name="T23" fmla="*/ 311 h 881"/>
                <a:gd name="T24" fmla="*/ 1334 w 2392"/>
                <a:gd name="T25" fmla="*/ 353 h 881"/>
                <a:gd name="T26" fmla="*/ 1310 w 2392"/>
                <a:gd name="T27" fmla="*/ 359 h 881"/>
                <a:gd name="T28" fmla="*/ 1214 w 2392"/>
                <a:gd name="T29" fmla="*/ 371 h 881"/>
                <a:gd name="T30" fmla="*/ 1160 w 2392"/>
                <a:gd name="T31" fmla="*/ 365 h 881"/>
                <a:gd name="T32" fmla="*/ 1053 w 2392"/>
                <a:gd name="T33" fmla="*/ 371 h 881"/>
                <a:gd name="T34" fmla="*/ 957 w 2392"/>
                <a:gd name="T35" fmla="*/ 383 h 881"/>
                <a:gd name="T36" fmla="*/ 921 w 2392"/>
                <a:gd name="T37" fmla="*/ 401 h 881"/>
                <a:gd name="T38" fmla="*/ 819 w 2392"/>
                <a:gd name="T39" fmla="*/ 419 h 881"/>
                <a:gd name="T40" fmla="*/ 778 w 2392"/>
                <a:gd name="T41" fmla="*/ 419 h 881"/>
                <a:gd name="T42" fmla="*/ 664 w 2392"/>
                <a:gd name="T43" fmla="*/ 437 h 881"/>
                <a:gd name="T44" fmla="*/ 598 w 2392"/>
                <a:gd name="T45" fmla="*/ 473 h 881"/>
                <a:gd name="T46" fmla="*/ 503 w 2392"/>
                <a:gd name="T47" fmla="*/ 467 h 881"/>
                <a:gd name="T48" fmla="*/ 431 w 2392"/>
                <a:gd name="T49" fmla="*/ 491 h 881"/>
                <a:gd name="T50" fmla="*/ 413 w 2392"/>
                <a:gd name="T51" fmla="*/ 539 h 881"/>
                <a:gd name="T52" fmla="*/ 347 w 2392"/>
                <a:gd name="T53" fmla="*/ 569 h 881"/>
                <a:gd name="T54" fmla="*/ 222 w 2392"/>
                <a:gd name="T55" fmla="*/ 599 h 881"/>
                <a:gd name="T56" fmla="*/ 138 w 2392"/>
                <a:gd name="T57" fmla="*/ 647 h 881"/>
                <a:gd name="T58" fmla="*/ 108 w 2392"/>
                <a:gd name="T59" fmla="*/ 659 h 881"/>
                <a:gd name="T60" fmla="*/ 0 w 2392"/>
                <a:gd name="T61" fmla="*/ 671 h 881"/>
                <a:gd name="T62" fmla="*/ 84 w 2392"/>
                <a:gd name="T63" fmla="*/ 695 h 881"/>
                <a:gd name="T64" fmla="*/ 263 w 2392"/>
                <a:gd name="T65" fmla="*/ 653 h 881"/>
                <a:gd name="T66" fmla="*/ 473 w 2392"/>
                <a:gd name="T67" fmla="*/ 569 h 881"/>
                <a:gd name="T68" fmla="*/ 568 w 2392"/>
                <a:gd name="T69" fmla="*/ 521 h 881"/>
                <a:gd name="T70" fmla="*/ 646 w 2392"/>
                <a:gd name="T71" fmla="*/ 515 h 881"/>
                <a:gd name="T72" fmla="*/ 873 w 2392"/>
                <a:gd name="T73" fmla="*/ 461 h 881"/>
                <a:gd name="T74" fmla="*/ 1148 w 2392"/>
                <a:gd name="T75" fmla="*/ 425 h 881"/>
                <a:gd name="T76" fmla="*/ 1292 w 2392"/>
                <a:gd name="T77" fmla="*/ 461 h 881"/>
                <a:gd name="T78" fmla="*/ 1417 w 2392"/>
                <a:gd name="T79" fmla="*/ 533 h 881"/>
                <a:gd name="T80" fmla="*/ 1435 w 2392"/>
                <a:gd name="T81" fmla="*/ 617 h 881"/>
                <a:gd name="T82" fmla="*/ 1376 w 2392"/>
                <a:gd name="T83" fmla="*/ 653 h 881"/>
                <a:gd name="T84" fmla="*/ 1226 w 2392"/>
                <a:gd name="T85" fmla="*/ 701 h 881"/>
                <a:gd name="T86" fmla="*/ 1112 w 2392"/>
                <a:gd name="T87" fmla="*/ 755 h 881"/>
                <a:gd name="T88" fmla="*/ 1065 w 2392"/>
                <a:gd name="T89" fmla="*/ 809 h 881"/>
                <a:gd name="T90" fmla="*/ 1077 w 2392"/>
                <a:gd name="T91" fmla="*/ 869 h 881"/>
                <a:gd name="T92" fmla="*/ 1106 w 2392"/>
                <a:gd name="T93" fmla="*/ 881 h 881"/>
                <a:gd name="T94" fmla="*/ 1208 w 2392"/>
                <a:gd name="T95" fmla="*/ 869 h 881"/>
                <a:gd name="T96" fmla="*/ 1388 w 2392"/>
                <a:gd name="T97" fmla="*/ 857 h 881"/>
                <a:gd name="T98" fmla="*/ 1441 w 2392"/>
                <a:gd name="T99" fmla="*/ 851 h 881"/>
                <a:gd name="T100" fmla="*/ 1483 w 2392"/>
                <a:gd name="T101" fmla="*/ 833 h 881"/>
                <a:gd name="T102" fmla="*/ 1675 w 2392"/>
                <a:gd name="T103" fmla="*/ 743 h 881"/>
                <a:gd name="T104" fmla="*/ 1806 w 2392"/>
                <a:gd name="T105" fmla="*/ 689 h 881"/>
                <a:gd name="T106" fmla="*/ 1884 w 2392"/>
                <a:gd name="T107" fmla="*/ 581 h 881"/>
                <a:gd name="T108" fmla="*/ 2039 w 2392"/>
                <a:gd name="T109" fmla="*/ 389 h 881"/>
                <a:gd name="T110" fmla="*/ 2207 w 2392"/>
                <a:gd name="T111" fmla="*/ 269 h 881"/>
                <a:gd name="T112" fmla="*/ 2249 w 2392"/>
                <a:gd name="T113" fmla="*/ 239 h 881"/>
                <a:gd name="T114" fmla="*/ 2392 w 2392"/>
                <a:gd name="T115" fmla="*/ 0 h 881"/>
                <a:gd name="T116" fmla="*/ 2302 w 2392"/>
                <a:gd name="T117" fmla="*/ 36 h 881"/>
                <a:gd name="T118" fmla="*/ 0 w 2392"/>
                <a:gd name="T119" fmla="*/ 0 h 881"/>
                <a:gd name="T120" fmla="*/ 2392 w 2392"/>
                <a:gd name="T121" fmla="*/ 881 h 8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T118" t="T119" r="T120" b="T121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rgbClr val="000099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59" name="Freeform 11"/>
            <p:cNvSpPr>
              <a:spLocks noChangeArrowheads="1"/>
            </p:cNvSpPr>
            <p:nvPr/>
          </p:nvSpPr>
          <p:spPr bwMode="auto">
            <a:xfrm>
              <a:off x="3838" y="1854"/>
              <a:ext cx="577" cy="258"/>
            </a:xfrm>
            <a:custGeom>
              <a:avLst/>
              <a:gdLst>
                <a:gd name="T0" fmla="*/ 30 w 550"/>
                <a:gd name="T1" fmla="*/ 245 h 257"/>
                <a:gd name="T2" fmla="*/ 18 w 550"/>
                <a:gd name="T3" fmla="*/ 251 h 257"/>
                <a:gd name="T4" fmla="*/ 6 w 550"/>
                <a:gd name="T5" fmla="*/ 257 h 257"/>
                <a:gd name="T6" fmla="*/ 0 w 550"/>
                <a:gd name="T7" fmla="*/ 257 h 257"/>
                <a:gd name="T8" fmla="*/ 305 w 550"/>
                <a:gd name="T9" fmla="*/ 113 h 257"/>
                <a:gd name="T10" fmla="*/ 520 w 550"/>
                <a:gd name="T11" fmla="*/ 0 h 257"/>
                <a:gd name="T12" fmla="*/ 526 w 550"/>
                <a:gd name="T13" fmla="*/ 6 h 257"/>
                <a:gd name="T14" fmla="*/ 544 w 550"/>
                <a:gd name="T15" fmla="*/ 18 h 257"/>
                <a:gd name="T16" fmla="*/ 550 w 550"/>
                <a:gd name="T17" fmla="*/ 24 h 257"/>
                <a:gd name="T18" fmla="*/ 550 w 550"/>
                <a:gd name="T19" fmla="*/ 36 h 257"/>
                <a:gd name="T20" fmla="*/ 544 w 550"/>
                <a:gd name="T21" fmla="*/ 42 h 257"/>
                <a:gd name="T22" fmla="*/ 526 w 550"/>
                <a:gd name="T23" fmla="*/ 54 h 257"/>
                <a:gd name="T24" fmla="*/ 514 w 550"/>
                <a:gd name="T25" fmla="*/ 60 h 257"/>
                <a:gd name="T26" fmla="*/ 502 w 550"/>
                <a:gd name="T27" fmla="*/ 66 h 257"/>
                <a:gd name="T28" fmla="*/ 448 w 550"/>
                <a:gd name="T29" fmla="*/ 84 h 257"/>
                <a:gd name="T30" fmla="*/ 382 w 550"/>
                <a:gd name="T31" fmla="*/ 113 h 257"/>
                <a:gd name="T32" fmla="*/ 305 w 550"/>
                <a:gd name="T33" fmla="*/ 143 h 257"/>
                <a:gd name="T34" fmla="*/ 227 w 550"/>
                <a:gd name="T35" fmla="*/ 173 h 257"/>
                <a:gd name="T36" fmla="*/ 149 w 550"/>
                <a:gd name="T37" fmla="*/ 203 h 257"/>
                <a:gd name="T38" fmla="*/ 83 w 550"/>
                <a:gd name="T39" fmla="*/ 227 h 257"/>
                <a:gd name="T40" fmla="*/ 30 w 550"/>
                <a:gd name="T41" fmla="*/ 245 h 257"/>
                <a:gd name="T42" fmla="*/ 30 w 550"/>
                <a:gd name="T43" fmla="*/ 245 h 257"/>
                <a:gd name="T44" fmla="*/ 0 w 550"/>
                <a:gd name="T45" fmla="*/ 0 h 257"/>
                <a:gd name="T46" fmla="*/ 550 w 550"/>
                <a:gd name="T47" fmla="*/ 257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T44" t="T45" r="T46" b="T47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rgbClr val="0000A6"/>
                </a:gs>
                <a:gs pos="100000">
                  <a:srgbClr val="0E0EAA"/>
                </a:gs>
              </a:gsLst>
              <a:lin ang="135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60" name="Freeform 12"/>
            <p:cNvSpPr>
              <a:spLocks noChangeArrowheads="1"/>
            </p:cNvSpPr>
            <p:nvPr/>
          </p:nvSpPr>
          <p:spPr bwMode="auto">
            <a:xfrm>
              <a:off x="5326" y="1642"/>
              <a:ext cx="5" cy="1"/>
            </a:xfrm>
            <a:custGeom>
              <a:avLst/>
              <a:gdLst>
                <a:gd name="T0" fmla="*/ 0 w 5"/>
                <a:gd name="T1" fmla="*/ 0 h 1"/>
                <a:gd name="T2" fmla="*/ 5 w 5"/>
                <a:gd name="T3" fmla="*/ 0 h 1"/>
                <a:gd name="T4" fmla="*/ 0 w 5"/>
                <a:gd name="T5" fmla="*/ 0 h 1"/>
                <a:gd name="T6" fmla="*/ 0 w 5"/>
                <a:gd name="T7" fmla="*/ 0 h 1"/>
                <a:gd name="T8" fmla="*/ 0 w 5"/>
                <a:gd name="T9" fmla="*/ 0 h 1"/>
                <a:gd name="T10" fmla="*/ 5 w 5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5" h="1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61" name="Freeform 13"/>
            <p:cNvSpPr>
              <a:spLocks noChangeArrowheads="1"/>
            </p:cNvSpPr>
            <p:nvPr/>
          </p:nvSpPr>
          <p:spPr bwMode="auto">
            <a:xfrm>
              <a:off x="3838" y="1728"/>
              <a:ext cx="716" cy="383"/>
            </a:xfrm>
            <a:custGeom>
              <a:avLst/>
              <a:gdLst>
                <a:gd name="T0" fmla="*/ 659 w 716"/>
                <a:gd name="T1" fmla="*/ 6 h 383"/>
                <a:gd name="T2" fmla="*/ 588 w 716"/>
                <a:gd name="T3" fmla="*/ 42 h 383"/>
                <a:gd name="T4" fmla="*/ 515 w 716"/>
                <a:gd name="T5" fmla="*/ 84 h 383"/>
                <a:gd name="T6" fmla="*/ 509 w 716"/>
                <a:gd name="T7" fmla="*/ 90 h 383"/>
                <a:gd name="T8" fmla="*/ 485 w 716"/>
                <a:gd name="T9" fmla="*/ 102 h 383"/>
                <a:gd name="T10" fmla="*/ 455 w 716"/>
                <a:gd name="T11" fmla="*/ 120 h 383"/>
                <a:gd name="T12" fmla="*/ 425 w 716"/>
                <a:gd name="T13" fmla="*/ 138 h 383"/>
                <a:gd name="T14" fmla="*/ 371 w 716"/>
                <a:gd name="T15" fmla="*/ 168 h 383"/>
                <a:gd name="T16" fmla="*/ 306 w 716"/>
                <a:gd name="T17" fmla="*/ 198 h 383"/>
                <a:gd name="T18" fmla="*/ 186 w 716"/>
                <a:gd name="T19" fmla="*/ 251 h 383"/>
                <a:gd name="T20" fmla="*/ 131 w 716"/>
                <a:gd name="T21" fmla="*/ 269 h 383"/>
                <a:gd name="T22" fmla="*/ 89 w 716"/>
                <a:gd name="T23" fmla="*/ 287 h 383"/>
                <a:gd name="T24" fmla="*/ 53 w 716"/>
                <a:gd name="T25" fmla="*/ 305 h 383"/>
                <a:gd name="T26" fmla="*/ 36 w 716"/>
                <a:gd name="T27" fmla="*/ 311 h 383"/>
                <a:gd name="T28" fmla="*/ 12 w 716"/>
                <a:gd name="T29" fmla="*/ 329 h 383"/>
                <a:gd name="T30" fmla="*/ 0 w 716"/>
                <a:gd name="T31" fmla="*/ 353 h 383"/>
                <a:gd name="T32" fmla="*/ 0 w 716"/>
                <a:gd name="T33" fmla="*/ 371 h 383"/>
                <a:gd name="T34" fmla="*/ 0 w 716"/>
                <a:gd name="T35" fmla="*/ 383 h 383"/>
                <a:gd name="T36" fmla="*/ 0 w 716"/>
                <a:gd name="T37" fmla="*/ 383 h 383"/>
                <a:gd name="T38" fmla="*/ 12 w 716"/>
                <a:gd name="T39" fmla="*/ 371 h 383"/>
                <a:gd name="T40" fmla="*/ 30 w 716"/>
                <a:gd name="T41" fmla="*/ 353 h 383"/>
                <a:gd name="T42" fmla="*/ 53 w 716"/>
                <a:gd name="T43" fmla="*/ 335 h 383"/>
                <a:gd name="T44" fmla="*/ 77 w 716"/>
                <a:gd name="T45" fmla="*/ 317 h 383"/>
                <a:gd name="T46" fmla="*/ 101 w 716"/>
                <a:gd name="T47" fmla="*/ 311 h 383"/>
                <a:gd name="T48" fmla="*/ 131 w 716"/>
                <a:gd name="T49" fmla="*/ 299 h 383"/>
                <a:gd name="T50" fmla="*/ 204 w 716"/>
                <a:gd name="T51" fmla="*/ 269 h 383"/>
                <a:gd name="T52" fmla="*/ 240 w 716"/>
                <a:gd name="T53" fmla="*/ 251 h 383"/>
                <a:gd name="T54" fmla="*/ 270 w 716"/>
                <a:gd name="T55" fmla="*/ 239 h 383"/>
                <a:gd name="T56" fmla="*/ 294 w 716"/>
                <a:gd name="T57" fmla="*/ 228 h 383"/>
                <a:gd name="T58" fmla="*/ 312 w 716"/>
                <a:gd name="T59" fmla="*/ 222 h 383"/>
                <a:gd name="T60" fmla="*/ 330 w 716"/>
                <a:gd name="T61" fmla="*/ 210 h 383"/>
                <a:gd name="T62" fmla="*/ 365 w 716"/>
                <a:gd name="T63" fmla="*/ 186 h 383"/>
                <a:gd name="T64" fmla="*/ 419 w 716"/>
                <a:gd name="T65" fmla="*/ 156 h 383"/>
                <a:gd name="T66" fmla="*/ 473 w 716"/>
                <a:gd name="T67" fmla="*/ 120 h 383"/>
                <a:gd name="T68" fmla="*/ 527 w 716"/>
                <a:gd name="T69" fmla="*/ 90 h 383"/>
                <a:gd name="T70" fmla="*/ 576 w 716"/>
                <a:gd name="T71" fmla="*/ 60 h 383"/>
                <a:gd name="T72" fmla="*/ 612 w 716"/>
                <a:gd name="T73" fmla="*/ 42 h 383"/>
                <a:gd name="T74" fmla="*/ 629 w 716"/>
                <a:gd name="T75" fmla="*/ 36 h 383"/>
                <a:gd name="T76" fmla="*/ 647 w 716"/>
                <a:gd name="T77" fmla="*/ 30 h 383"/>
                <a:gd name="T78" fmla="*/ 677 w 716"/>
                <a:gd name="T79" fmla="*/ 18 h 383"/>
                <a:gd name="T80" fmla="*/ 701 w 716"/>
                <a:gd name="T81" fmla="*/ 6 h 383"/>
                <a:gd name="T82" fmla="*/ 713 w 716"/>
                <a:gd name="T83" fmla="*/ 0 h 383"/>
                <a:gd name="T84" fmla="*/ 713 w 716"/>
                <a:gd name="T85" fmla="*/ 0 h 383"/>
                <a:gd name="T86" fmla="*/ 659 w 716"/>
                <a:gd name="T87" fmla="*/ 6 h 383"/>
                <a:gd name="T88" fmla="*/ 716 w 716"/>
                <a:gd name="T89" fmla="*/ 63 h 383"/>
                <a:gd name="T90" fmla="*/ 0 w 716"/>
                <a:gd name="T91" fmla="*/ 0 h 383"/>
                <a:gd name="T92" fmla="*/ 716 w 716"/>
                <a:gd name="T93" fmla="*/ 383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T90" t="T91" r="T92" b="T93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rgbClr val="0000A6"/>
                </a:gs>
                <a:gs pos="100000">
                  <a:srgbClr val="0E0EAA"/>
                </a:gs>
              </a:gsLst>
              <a:lin ang="135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62" name="Freeform 14"/>
            <p:cNvSpPr>
              <a:spLocks noChangeArrowheads="1"/>
            </p:cNvSpPr>
            <p:nvPr/>
          </p:nvSpPr>
          <p:spPr bwMode="auto">
            <a:xfrm>
              <a:off x="3452" y="2270"/>
              <a:ext cx="318" cy="225"/>
            </a:xfrm>
            <a:custGeom>
              <a:avLst/>
              <a:gdLst>
                <a:gd name="T0" fmla="*/ 6 w 318"/>
                <a:gd name="T1" fmla="*/ 225 h 225"/>
                <a:gd name="T2" fmla="*/ 0 w 318"/>
                <a:gd name="T3" fmla="*/ 195 h 225"/>
                <a:gd name="T4" fmla="*/ 315 w 318"/>
                <a:gd name="T5" fmla="*/ 0 h 225"/>
                <a:gd name="T6" fmla="*/ 303 w 318"/>
                <a:gd name="T7" fmla="*/ 27 h 225"/>
                <a:gd name="T8" fmla="*/ 318 w 318"/>
                <a:gd name="T9" fmla="*/ 42 h 225"/>
                <a:gd name="T10" fmla="*/ 0 w 318"/>
                <a:gd name="T11" fmla="*/ 0 h 225"/>
                <a:gd name="T12" fmla="*/ 318 w 318"/>
                <a:gd name="T13" fmla="*/ 225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rgbClr val="0000A6"/>
                </a:gs>
                <a:gs pos="100000">
                  <a:srgbClr val="0E0EAA"/>
                </a:gs>
              </a:gsLst>
              <a:lin ang="135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63" name="Freeform 15"/>
            <p:cNvSpPr>
              <a:spLocks noChangeArrowheads="1"/>
            </p:cNvSpPr>
            <p:nvPr/>
          </p:nvSpPr>
          <p:spPr bwMode="auto">
            <a:xfrm>
              <a:off x="0" y="2657"/>
              <a:ext cx="2594" cy="932"/>
            </a:xfrm>
            <a:custGeom>
              <a:avLst/>
              <a:gdLst>
                <a:gd name="T0" fmla="*/ 1050 w 2595"/>
                <a:gd name="T1" fmla="*/ 657 h 933"/>
                <a:gd name="T2" fmla="*/ 1581 w 2595"/>
                <a:gd name="T3" fmla="*/ 690 h 933"/>
                <a:gd name="T4" fmla="*/ 1671 w 2595"/>
                <a:gd name="T5" fmla="*/ 723 h 933"/>
                <a:gd name="T6" fmla="*/ 1176 w 2595"/>
                <a:gd name="T7" fmla="*/ 621 h 933"/>
                <a:gd name="T8" fmla="*/ 1854 w 2595"/>
                <a:gd name="T9" fmla="*/ 567 h 933"/>
                <a:gd name="T10" fmla="*/ 1869 w 2595"/>
                <a:gd name="T11" fmla="*/ 612 h 933"/>
                <a:gd name="T12" fmla="*/ 2103 w 2595"/>
                <a:gd name="T13" fmla="*/ 861 h 933"/>
                <a:gd name="T14" fmla="*/ 1883 w 2595"/>
                <a:gd name="T15" fmla="*/ 520 h 933"/>
                <a:gd name="T16" fmla="*/ 1842 w 2595"/>
                <a:gd name="T17" fmla="*/ 490 h 933"/>
                <a:gd name="T18" fmla="*/ 1770 w 2595"/>
                <a:gd name="T19" fmla="*/ 466 h 933"/>
                <a:gd name="T20" fmla="*/ 1740 w 2595"/>
                <a:gd name="T21" fmla="*/ 448 h 933"/>
                <a:gd name="T22" fmla="*/ 1758 w 2595"/>
                <a:gd name="T23" fmla="*/ 436 h 933"/>
                <a:gd name="T24" fmla="*/ 1830 w 2595"/>
                <a:gd name="T25" fmla="*/ 430 h 933"/>
                <a:gd name="T26" fmla="*/ 1877 w 2595"/>
                <a:gd name="T27" fmla="*/ 424 h 933"/>
                <a:gd name="T28" fmla="*/ 1955 w 2595"/>
                <a:gd name="T29" fmla="*/ 394 h 933"/>
                <a:gd name="T30" fmla="*/ 2052 w 2595"/>
                <a:gd name="T31" fmla="*/ 396 h 933"/>
                <a:gd name="T32" fmla="*/ 2253 w 2595"/>
                <a:gd name="T33" fmla="*/ 732 h 933"/>
                <a:gd name="T34" fmla="*/ 2415 w 2595"/>
                <a:gd name="T35" fmla="*/ 933 h 933"/>
                <a:gd name="T36" fmla="*/ 2397 w 2595"/>
                <a:gd name="T37" fmla="*/ 828 h 933"/>
                <a:gd name="T38" fmla="*/ 2088 w 2595"/>
                <a:gd name="T39" fmla="*/ 400 h 933"/>
                <a:gd name="T40" fmla="*/ 2046 w 2595"/>
                <a:gd name="T41" fmla="*/ 346 h 933"/>
                <a:gd name="T42" fmla="*/ 1997 w 2595"/>
                <a:gd name="T43" fmla="*/ 304 h 933"/>
                <a:gd name="T44" fmla="*/ 1967 w 2595"/>
                <a:gd name="T45" fmla="*/ 286 h 933"/>
                <a:gd name="T46" fmla="*/ 1973 w 2595"/>
                <a:gd name="T47" fmla="*/ 286 h 933"/>
                <a:gd name="T48" fmla="*/ 2009 w 2595"/>
                <a:gd name="T49" fmla="*/ 286 h 933"/>
                <a:gd name="T50" fmla="*/ 2082 w 2595"/>
                <a:gd name="T51" fmla="*/ 322 h 933"/>
                <a:gd name="T52" fmla="*/ 2199 w 2595"/>
                <a:gd name="T53" fmla="*/ 384 h 933"/>
                <a:gd name="T54" fmla="*/ 2394 w 2595"/>
                <a:gd name="T55" fmla="*/ 448 h 933"/>
                <a:gd name="T56" fmla="*/ 2595 w 2595"/>
                <a:gd name="T57" fmla="*/ 516 h 933"/>
                <a:gd name="T58" fmla="*/ 2388 w 2595"/>
                <a:gd name="T59" fmla="*/ 424 h 933"/>
                <a:gd name="T60" fmla="*/ 2219 w 2595"/>
                <a:gd name="T61" fmla="*/ 340 h 933"/>
                <a:gd name="T62" fmla="*/ 2052 w 2595"/>
                <a:gd name="T63" fmla="*/ 280 h 933"/>
                <a:gd name="T64" fmla="*/ 1955 w 2595"/>
                <a:gd name="T65" fmla="*/ 262 h 933"/>
                <a:gd name="T66" fmla="*/ 1877 w 2595"/>
                <a:gd name="T67" fmla="*/ 274 h 933"/>
                <a:gd name="T68" fmla="*/ 1752 w 2595"/>
                <a:gd name="T69" fmla="*/ 274 h 933"/>
                <a:gd name="T70" fmla="*/ 1661 w 2595"/>
                <a:gd name="T71" fmla="*/ 292 h 933"/>
                <a:gd name="T72" fmla="*/ 1607 w 2595"/>
                <a:gd name="T73" fmla="*/ 316 h 933"/>
                <a:gd name="T74" fmla="*/ 1589 w 2595"/>
                <a:gd name="T75" fmla="*/ 322 h 933"/>
                <a:gd name="T76" fmla="*/ 1409 w 2595"/>
                <a:gd name="T77" fmla="*/ 358 h 933"/>
                <a:gd name="T78" fmla="*/ 1152 w 2595"/>
                <a:gd name="T79" fmla="*/ 442 h 933"/>
                <a:gd name="T80" fmla="*/ 966 w 2595"/>
                <a:gd name="T81" fmla="*/ 460 h 933"/>
                <a:gd name="T82" fmla="*/ 870 w 2595"/>
                <a:gd name="T83" fmla="*/ 442 h 933"/>
                <a:gd name="T84" fmla="*/ 828 w 2595"/>
                <a:gd name="T85" fmla="*/ 430 h 933"/>
                <a:gd name="T86" fmla="*/ 743 w 2595"/>
                <a:gd name="T87" fmla="*/ 388 h 933"/>
                <a:gd name="T88" fmla="*/ 636 w 2595"/>
                <a:gd name="T89" fmla="*/ 334 h 933"/>
                <a:gd name="T90" fmla="*/ 467 w 2595"/>
                <a:gd name="T91" fmla="*/ 256 h 933"/>
                <a:gd name="T92" fmla="*/ 0 w 2595"/>
                <a:gd name="T93" fmla="*/ 0 h 933"/>
                <a:gd name="T94" fmla="*/ 585 w 2595"/>
                <a:gd name="T95" fmla="*/ 390 h 933"/>
                <a:gd name="T96" fmla="*/ 849 w 2595"/>
                <a:gd name="T97" fmla="*/ 543 h 933"/>
                <a:gd name="T98" fmla="*/ 897 w 2595"/>
                <a:gd name="T99" fmla="*/ 621 h 933"/>
                <a:gd name="T100" fmla="*/ 0 w 2595"/>
                <a:gd name="T101" fmla="*/ 0 h 933"/>
                <a:gd name="T102" fmla="*/ 2595 w 2595"/>
                <a:gd name="T103" fmla="*/ 933 h 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T100" t="T101" r="T102" b="T103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rgbClr val="0000A6"/>
                </a:gs>
                <a:gs pos="100000">
                  <a:srgbClr val="2D2DB5"/>
                </a:gs>
              </a:gsLst>
              <a:lin ang="135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64" name="Freeform 16"/>
            <p:cNvSpPr>
              <a:spLocks noChangeArrowheads="1"/>
            </p:cNvSpPr>
            <p:nvPr/>
          </p:nvSpPr>
          <p:spPr bwMode="auto">
            <a:xfrm>
              <a:off x="0" y="2993"/>
              <a:ext cx="2723" cy="1090"/>
            </a:xfrm>
            <a:custGeom>
              <a:avLst/>
              <a:gdLst>
                <a:gd name="T0" fmla="*/ 2370 w 2723"/>
                <a:gd name="T1" fmla="*/ 72 h 1091"/>
                <a:gd name="T2" fmla="*/ 2597 w 2723"/>
                <a:gd name="T3" fmla="*/ 198 h 1091"/>
                <a:gd name="T4" fmla="*/ 2639 w 2723"/>
                <a:gd name="T5" fmla="*/ 276 h 1091"/>
                <a:gd name="T6" fmla="*/ 2453 w 2723"/>
                <a:gd name="T7" fmla="*/ 264 h 1091"/>
                <a:gd name="T8" fmla="*/ 2297 w 2723"/>
                <a:gd name="T9" fmla="*/ 204 h 1091"/>
                <a:gd name="T10" fmla="*/ 2112 w 2723"/>
                <a:gd name="T11" fmla="*/ 66 h 1091"/>
                <a:gd name="T12" fmla="*/ 2088 w 2723"/>
                <a:gd name="T13" fmla="*/ 72 h 1091"/>
                <a:gd name="T14" fmla="*/ 2106 w 2723"/>
                <a:gd name="T15" fmla="*/ 114 h 1091"/>
                <a:gd name="T16" fmla="*/ 2412 w 2723"/>
                <a:gd name="T17" fmla="*/ 552 h 1091"/>
                <a:gd name="T18" fmla="*/ 2279 w 2723"/>
                <a:gd name="T19" fmla="*/ 564 h 1091"/>
                <a:gd name="T20" fmla="*/ 2189 w 2723"/>
                <a:gd name="T21" fmla="*/ 492 h 1091"/>
                <a:gd name="T22" fmla="*/ 2058 w 2723"/>
                <a:gd name="T23" fmla="*/ 330 h 1091"/>
                <a:gd name="T24" fmla="*/ 1991 w 2723"/>
                <a:gd name="T25" fmla="*/ 234 h 1091"/>
                <a:gd name="T26" fmla="*/ 1949 w 2723"/>
                <a:gd name="T27" fmla="*/ 174 h 1091"/>
                <a:gd name="T28" fmla="*/ 1824 w 2723"/>
                <a:gd name="T29" fmla="*/ 132 h 1091"/>
                <a:gd name="T30" fmla="*/ 1794 w 2723"/>
                <a:gd name="T31" fmla="*/ 144 h 1091"/>
                <a:gd name="T32" fmla="*/ 1895 w 2723"/>
                <a:gd name="T33" fmla="*/ 222 h 1091"/>
                <a:gd name="T34" fmla="*/ 1943 w 2723"/>
                <a:gd name="T35" fmla="*/ 366 h 1091"/>
                <a:gd name="T36" fmla="*/ 2064 w 2723"/>
                <a:gd name="T37" fmla="*/ 630 h 1091"/>
                <a:gd name="T38" fmla="*/ 2052 w 2723"/>
                <a:gd name="T39" fmla="*/ 695 h 1091"/>
                <a:gd name="T40" fmla="*/ 1955 w 2723"/>
                <a:gd name="T41" fmla="*/ 683 h 1091"/>
                <a:gd name="T42" fmla="*/ 1913 w 2723"/>
                <a:gd name="T43" fmla="*/ 636 h 1091"/>
                <a:gd name="T44" fmla="*/ 1703 w 2723"/>
                <a:gd name="T45" fmla="*/ 312 h 1091"/>
                <a:gd name="T46" fmla="*/ 1637 w 2723"/>
                <a:gd name="T47" fmla="*/ 276 h 1091"/>
                <a:gd name="T48" fmla="*/ 1643 w 2723"/>
                <a:gd name="T49" fmla="*/ 318 h 1091"/>
                <a:gd name="T50" fmla="*/ 1673 w 2723"/>
                <a:gd name="T51" fmla="*/ 408 h 1091"/>
                <a:gd name="T52" fmla="*/ 1716 w 2723"/>
                <a:gd name="T53" fmla="*/ 779 h 1091"/>
                <a:gd name="T54" fmla="*/ 1691 w 2723"/>
                <a:gd name="T55" fmla="*/ 737 h 1091"/>
                <a:gd name="T56" fmla="*/ 1613 w 2723"/>
                <a:gd name="T57" fmla="*/ 582 h 1091"/>
                <a:gd name="T58" fmla="*/ 1494 w 2723"/>
                <a:gd name="T59" fmla="*/ 480 h 1091"/>
                <a:gd name="T60" fmla="*/ 1248 w 2723"/>
                <a:gd name="T61" fmla="*/ 528 h 1091"/>
                <a:gd name="T62" fmla="*/ 996 w 2723"/>
                <a:gd name="T63" fmla="*/ 630 h 1091"/>
                <a:gd name="T64" fmla="*/ 714 w 2723"/>
                <a:gd name="T65" fmla="*/ 534 h 1091"/>
                <a:gd name="T66" fmla="*/ 198 w 2723"/>
                <a:gd name="T67" fmla="*/ 288 h 1091"/>
                <a:gd name="T68" fmla="*/ 0 w 2723"/>
                <a:gd name="T69" fmla="*/ 460 h 1091"/>
                <a:gd name="T70" fmla="*/ 288 w 2723"/>
                <a:gd name="T71" fmla="*/ 570 h 1091"/>
                <a:gd name="T72" fmla="*/ 461 w 2723"/>
                <a:gd name="T73" fmla="*/ 654 h 1091"/>
                <a:gd name="T74" fmla="*/ 725 w 2723"/>
                <a:gd name="T75" fmla="*/ 755 h 1091"/>
                <a:gd name="T76" fmla="*/ 966 w 2723"/>
                <a:gd name="T77" fmla="*/ 791 h 1091"/>
                <a:gd name="T78" fmla="*/ 1176 w 2723"/>
                <a:gd name="T79" fmla="*/ 779 h 1091"/>
                <a:gd name="T80" fmla="*/ 1278 w 2723"/>
                <a:gd name="T81" fmla="*/ 791 h 1091"/>
                <a:gd name="T82" fmla="*/ 1404 w 2723"/>
                <a:gd name="T83" fmla="*/ 845 h 1091"/>
                <a:gd name="T84" fmla="*/ 1416 w 2723"/>
                <a:gd name="T85" fmla="*/ 887 h 1091"/>
                <a:gd name="T86" fmla="*/ 1361 w 2723"/>
                <a:gd name="T87" fmla="*/ 923 h 1091"/>
                <a:gd name="T88" fmla="*/ 1385 w 2723"/>
                <a:gd name="T89" fmla="*/ 1007 h 1091"/>
                <a:gd name="T90" fmla="*/ 1494 w 2723"/>
                <a:gd name="T91" fmla="*/ 1085 h 1091"/>
                <a:gd name="T92" fmla="*/ 1697 w 2723"/>
                <a:gd name="T93" fmla="*/ 1043 h 1091"/>
                <a:gd name="T94" fmla="*/ 1812 w 2723"/>
                <a:gd name="T95" fmla="*/ 989 h 1091"/>
                <a:gd name="T96" fmla="*/ 1973 w 2723"/>
                <a:gd name="T97" fmla="*/ 917 h 1091"/>
                <a:gd name="T98" fmla="*/ 2201 w 2723"/>
                <a:gd name="T99" fmla="*/ 899 h 1091"/>
                <a:gd name="T100" fmla="*/ 2364 w 2723"/>
                <a:gd name="T101" fmla="*/ 863 h 1091"/>
                <a:gd name="T102" fmla="*/ 2400 w 2723"/>
                <a:gd name="T103" fmla="*/ 743 h 1091"/>
                <a:gd name="T104" fmla="*/ 2471 w 2723"/>
                <a:gd name="T105" fmla="*/ 701 h 1091"/>
                <a:gd name="T106" fmla="*/ 2621 w 2723"/>
                <a:gd name="T107" fmla="*/ 504 h 1091"/>
                <a:gd name="T108" fmla="*/ 2693 w 2723"/>
                <a:gd name="T109" fmla="*/ 374 h 1091"/>
                <a:gd name="T110" fmla="*/ 0 w 2723"/>
                <a:gd name="T111" fmla="*/ 0 h 1091"/>
                <a:gd name="T112" fmla="*/ 2723 w 2723"/>
                <a:gd name="T113" fmla="*/ 1091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T110" t="T111" r="T112" b="T113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rgbClr val="000099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051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766888"/>
            <a:ext cx="7767638" cy="1731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1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28838" cy="452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FFFFFF"/>
                </a:solidFill>
                <a:latin typeface="+mn-lt"/>
                <a:cs typeface="Lucida Sans Unicode" charset="0"/>
              </a:defRPr>
            </a:lvl1pPr>
          </a:lstStyle>
          <a:p>
            <a:pPr>
              <a:defRPr/>
            </a:pPr>
            <a:fld id="{E768C336-04C4-412E-BFBB-74321CBF49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blinds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CC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CCFFFF"/>
          </a:solidFill>
          <a:latin typeface="Garamond" pitchFamily="16" charset="0"/>
          <a:ea typeface="SimSun" charset="0"/>
          <a:cs typeface="SimSun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CCFFFF"/>
          </a:solidFill>
          <a:latin typeface="Garamond" pitchFamily="16" charset="0"/>
          <a:ea typeface="SimSun" charset="0"/>
          <a:cs typeface="SimSun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CCFFFF"/>
          </a:solidFill>
          <a:latin typeface="Garamond" pitchFamily="16" charset="0"/>
          <a:ea typeface="SimSun" charset="0"/>
          <a:cs typeface="SimSun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CCFFFF"/>
          </a:solidFill>
          <a:latin typeface="Garamond" pitchFamily="16" charset="0"/>
          <a:ea typeface="SimSun" charset="0"/>
          <a:cs typeface="SimSun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CCFFFF"/>
          </a:solidFill>
          <a:latin typeface="Garamond" pitchFamily="16" charset="0"/>
          <a:ea typeface="SimSun" charset="0"/>
          <a:cs typeface="SimSun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CCFFFF"/>
          </a:solidFill>
          <a:latin typeface="Garamond" pitchFamily="16" charset="0"/>
          <a:ea typeface="SimSun" charset="0"/>
          <a:cs typeface="SimSun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CCFFFF"/>
          </a:solidFill>
          <a:latin typeface="Garamond" pitchFamily="16" charset="0"/>
          <a:ea typeface="SimSun" charset="0"/>
          <a:cs typeface="SimSun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CCFFFF"/>
          </a:solidFill>
          <a:latin typeface="Garamond" pitchFamily="16" charset="0"/>
          <a:ea typeface="SimSun" charset="0"/>
          <a:cs typeface="SimSun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71472" y="214290"/>
            <a:ext cx="7929618" cy="62808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0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6" charset="0"/>
              </a:rPr>
              <a:t>                 «МИР ДОБРА» </a:t>
            </a:r>
            <a:endParaRPr lang="en-US" sz="40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3200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6" charset="0"/>
              </a:rPr>
              <a:t>Выступление </a:t>
            </a:r>
            <a:r>
              <a:rPr lang="ru-RU" sz="24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6" charset="0"/>
              </a:rPr>
              <a:t>соц. педагога </a:t>
            </a:r>
            <a:endParaRPr lang="en-US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6" charset="0"/>
              </a:rPr>
              <a:t>Службы </a:t>
            </a:r>
            <a:r>
              <a:rPr lang="ru-RU" sz="24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6" charset="0"/>
              </a:rPr>
              <a:t>сопровождения </a:t>
            </a:r>
            <a:endParaRPr lang="en-US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6" charset="0"/>
              </a:rPr>
              <a:t>Л. А. </a:t>
            </a:r>
            <a:r>
              <a:rPr lang="ru-RU" sz="2400" b="1" i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6" charset="0"/>
              </a:rPr>
              <a:t>Тарновской</a:t>
            </a:r>
            <a:endParaRPr lang="ru-RU" sz="2400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</p:txBody>
      </p:sp>
      <p:pic>
        <p:nvPicPr>
          <p:cNvPr id="4" name="Рисунок 5" descr="C:\Documents and Settings\Заведующая Службой\Рабочий стол\2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1000108"/>
            <a:ext cx="5214974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740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40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40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40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740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40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40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40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40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40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740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40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357158" y="357166"/>
            <a:ext cx="8326467" cy="6948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hangingPunct="0">
              <a:defRPr/>
            </a:pPr>
            <a:endParaRPr lang="ru-RU" sz="3200" dirty="0" smtClean="0">
              <a:ln w="11430"/>
            </a:endParaRPr>
          </a:p>
          <a:p>
            <a:pPr algn="ctr" eaLnBrk="0" hangingPunct="0">
              <a:defRPr/>
            </a:pPr>
            <a:endParaRPr lang="ru-RU" sz="3200" dirty="0" smtClean="0">
              <a:ln w="11430"/>
            </a:endParaRPr>
          </a:p>
          <a:p>
            <a:pPr algn="ctr" eaLnBrk="0" hangingPunct="0">
              <a:defRPr/>
            </a:pPr>
            <a:r>
              <a:rPr lang="ru-RU" sz="3200" dirty="0" smtClean="0">
                <a:ln w="11430"/>
              </a:rPr>
              <a:t>С 6 по 8 ноября 2015 года на турбазе «Сосновая горка» проходил психологический </a:t>
            </a:r>
            <a:r>
              <a:rPr lang="ru-RU" sz="3200" dirty="0" err="1" smtClean="0">
                <a:ln w="11430"/>
              </a:rPr>
              <a:t>ритрит</a:t>
            </a:r>
            <a:r>
              <a:rPr lang="ru-RU" sz="3200" dirty="0" smtClean="0">
                <a:ln w="11430"/>
              </a:rPr>
              <a:t>.</a:t>
            </a:r>
          </a:p>
          <a:p>
            <a:pPr algn="ctr" eaLnBrk="0" hangingPunct="0">
              <a:defRPr/>
            </a:pPr>
            <a:endParaRPr lang="en-US" sz="32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dirty="0" smtClean="0"/>
              <a:t>		</a:t>
            </a:r>
            <a:r>
              <a:rPr lang="ru-RU" sz="2800" dirty="0" err="1" smtClean="0"/>
              <a:t>Ритрит</a:t>
            </a:r>
            <a:r>
              <a:rPr lang="ru-RU" sz="2800" dirty="0" smtClean="0"/>
              <a:t> – это метод решения многих проблем, возникающих в замещающих семьях: </a:t>
            </a:r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buFontTx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dirty="0" smtClean="0"/>
              <a:t> развитие навыков </a:t>
            </a:r>
            <a:r>
              <a:rPr lang="ru-RU" sz="2800" dirty="0" err="1" smtClean="0"/>
              <a:t>саморефлексии</a:t>
            </a:r>
            <a:r>
              <a:rPr lang="ru-RU" sz="2800" dirty="0" smtClean="0"/>
              <a:t>; </a:t>
            </a:r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buFontTx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dirty="0" smtClean="0"/>
              <a:t> анализ возможных точек личностного роста; </a:t>
            </a:r>
          </a:p>
          <a:p>
            <a:pPr>
              <a:lnSpc>
                <a:spcPct val="80000"/>
              </a:lnSpc>
              <a:spcBef>
                <a:spcPts val="800"/>
              </a:spcBef>
              <a:buClrTx/>
              <a:buFontTx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dirty="0" smtClean="0"/>
              <a:t> повышение уверенности в себе, самовыражение; </a:t>
            </a:r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buFontTx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dirty="0" smtClean="0"/>
              <a:t> развитие позитивного мышления; </a:t>
            </a:r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buFontTx/>
              <a:buChar char="-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dirty="0" smtClean="0"/>
              <a:t> определение перспективных жизненных целей;</a:t>
            </a:r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dirty="0" smtClean="0"/>
              <a:t>- принятие себя и других. </a:t>
            </a:r>
            <a:endParaRPr lang="ru-RU" sz="2800" b="1" dirty="0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>
              <a:lnSpc>
                <a:spcPct val="80000"/>
              </a:lnSpc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lnSpc>
                <a:spcPct val="80000"/>
              </a:lnSpc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3200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lnSpc>
                <a:spcPct val="80000"/>
              </a:lnSpc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6" charset="0"/>
              </a:rPr>
              <a:t>  </a:t>
            </a:r>
          </a:p>
          <a:p>
            <a:pPr algn="ctr">
              <a:lnSpc>
                <a:spcPct val="80000"/>
              </a:lnSpc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3200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lnSpc>
                <a:spcPct val="80000"/>
              </a:lnSpc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3200" b="1" i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490538" y="214290"/>
            <a:ext cx="8329612" cy="59055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dirty="0" smtClean="0"/>
              <a:t>Это -   возможность просто на какое-то время уйти от суеты и глубоко погрузиться в существующие проблемы  и найти пути  их решения.</a:t>
            </a:r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dirty="0" smtClean="0"/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dirty="0" smtClean="0"/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dirty="0" smtClean="0"/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dirty="0" smtClean="0"/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dirty="0" smtClean="0"/>
              <a:t> </a:t>
            </a:r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dirty="0" smtClean="0"/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dirty="0" smtClean="0"/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dirty="0" smtClean="0"/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dirty="0" smtClean="0"/>
          </a:p>
          <a:p>
            <a:pPr algn="just">
              <a:lnSpc>
                <a:spcPct val="80000"/>
              </a:lnSpc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dirty="0" smtClean="0"/>
              <a:t>		Всего приняло участие 9 семей, 14 детей.</a:t>
            </a:r>
            <a:endParaRPr lang="ru-RU" sz="2800" b="1" dirty="0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341313" indent="-338138" algn="ctr">
              <a:spcBef>
                <a:spcPts val="700"/>
              </a:spcBef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ru-RU" sz="2800" b="1" i="1" u="sng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marL="341313" indent="-338138">
              <a:spcBef>
                <a:spcPts val="700"/>
              </a:spcBef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ru-RU" sz="2800" b="1" i="1" u="sng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</p:txBody>
      </p:sp>
      <p:pic>
        <p:nvPicPr>
          <p:cNvPr id="3" name="Picture 2" descr="C:\Documents and Settings\Заведующая Службой\Рабочий стол\сопровождение семьи\фото матерриал\фото проект 2015\IMG_25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1571612"/>
            <a:ext cx="5167348" cy="3875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1"/>
          <p:cNvSpPr txBox="1">
            <a:spLocks noChangeArrowheads="1"/>
          </p:cNvSpPr>
          <p:nvPr/>
        </p:nvSpPr>
        <p:spPr bwMode="auto">
          <a:xfrm>
            <a:off x="179388" y="179388"/>
            <a:ext cx="8821737" cy="9191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r>
              <a:rPr lang="ru-RU" sz="2400" dirty="0" err="1" smtClean="0"/>
              <a:t>Ритрит</a:t>
            </a:r>
            <a:r>
              <a:rPr lang="ru-RU" sz="2400" dirty="0" smtClean="0"/>
              <a:t> способствовал </a:t>
            </a:r>
          </a:p>
          <a:p>
            <a:r>
              <a:rPr lang="ru-RU" sz="2400" dirty="0" smtClean="0"/>
              <a:t>организации </a:t>
            </a:r>
          </a:p>
          <a:p>
            <a:r>
              <a:rPr lang="ru-RU" sz="2400" dirty="0" smtClean="0"/>
              <a:t>взаимодействия между </a:t>
            </a:r>
          </a:p>
          <a:p>
            <a:r>
              <a:rPr lang="ru-RU" sz="2400" dirty="0" smtClean="0"/>
              <a:t>подростками, </a:t>
            </a:r>
          </a:p>
          <a:p>
            <a:r>
              <a:rPr lang="ru-RU" sz="2400" dirty="0" smtClean="0"/>
              <a:t>между взрослыми. </a:t>
            </a:r>
          </a:p>
          <a:p>
            <a:r>
              <a:rPr lang="ru-RU" sz="2400" dirty="0" smtClean="0"/>
              <a:t>Это огромная </a:t>
            </a:r>
          </a:p>
          <a:p>
            <a:r>
              <a:rPr lang="ru-RU" sz="2400" dirty="0" smtClean="0"/>
              <a:t>возможность углубленно </a:t>
            </a:r>
          </a:p>
          <a:p>
            <a:r>
              <a:rPr lang="ru-RU" sz="2400" dirty="0" smtClean="0"/>
              <a:t>проработать многие проблемы: </a:t>
            </a:r>
          </a:p>
          <a:p>
            <a:r>
              <a:rPr lang="ru-RU" sz="2400" dirty="0" smtClean="0"/>
              <a:t>личностные, семейные.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pPr algn="ctr"/>
            <a:r>
              <a:rPr lang="ru-RU" sz="2400" b="1" u="sng" dirty="0" smtClean="0"/>
              <a:t>Упражнение «Прогулка по лесу»</a:t>
            </a:r>
          </a:p>
          <a:p>
            <a:pPr algn="ctr"/>
            <a:endParaRPr lang="ru-RU" sz="2400" u="sng" dirty="0" smtClean="0"/>
          </a:p>
          <a:p>
            <a:r>
              <a:rPr lang="ru-RU" sz="2400" b="1" dirty="0" smtClean="0"/>
              <a:t>	Цель</a:t>
            </a:r>
            <a:r>
              <a:rPr lang="ru-RU" sz="2400" dirty="0" smtClean="0"/>
              <a:t>: развитие воображения, и познания своих внутренних уголков души.</a:t>
            </a:r>
          </a:p>
          <a:p>
            <a:r>
              <a:rPr lang="ru-RU" sz="2400" dirty="0" smtClean="0"/>
              <a:t>	После прослушивания текста участникам было предложено изобразить, что запомнилось.</a:t>
            </a:r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dirty="0" smtClean="0"/>
          </a:p>
          <a:p>
            <a:pPr marL="457200" indent="-457200">
              <a:buClrTx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endParaRPr lang="ru-RU" sz="2400" b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marL="457200" indent="-457200" algn="ctr">
              <a:buClrTx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endParaRPr lang="ru-RU" sz="2400" b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marL="457200" indent="-457200" algn="ctr">
              <a:buClrTx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endParaRPr lang="ru-RU" sz="2400" b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marL="457200" indent="-457200" algn="ctr">
              <a:buClrTx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endParaRPr lang="ru-RU" sz="2400" b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marL="457200" indent="-457200" algn="ctr">
              <a:buClrTx/>
              <a:buFontTx/>
              <a:buAutoNum type="arabicPeriod"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endParaRPr lang="ru-RU" sz="2400" b="1" u="sng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marL="457200" indent="-457200" algn="ctr">
              <a:buClrTx/>
              <a:buFontTx/>
              <a:buAutoNum type="arabicPeriod"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endParaRPr lang="ru-RU" sz="2400" b="1" u="sng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endParaRPr lang="ru-RU" sz="2400" b="1" u="sng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endParaRPr lang="ru-RU" sz="2400" b="1" u="sng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endParaRPr lang="ru-RU" sz="24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endParaRPr lang="ru-RU" sz="24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6" charset="0"/>
              </a:rPr>
              <a:t>             </a:t>
            </a:r>
          </a:p>
          <a:p>
            <a:pPr algn="ctr">
              <a:buClrTx/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6" charset="0"/>
              </a:rPr>
              <a:t>       </a:t>
            </a:r>
          </a:p>
          <a:p>
            <a:pPr>
              <a:buClrTx/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6" charset="0"/>
              </a:rPr>
              <a:t>  </a:t>
            </a:r>
          </a:p>
          <a:p>
            <a:pPr algn="ctr">
              <a:buClrTx/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endParaRPr lang="ru-RU" sz="24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  <a:tab pos="8686800" algn="l"/>
              </a:tabLst>
            </a:pP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6" charset="0"/>
              </a:rPr>
              <a:t> </a:t>
            </a:r>
          </a:p>
        </p:txBody>
      </p:sp>
      <p:pic>
        <p:nvPicPr>
          <p:cNvPr id="4" name="Рисунок 3" descr="C:\Documents and Settings\Социальный педагог\Рабочий стол\материал для конкурсаритрит 2015\фотоотчет\ритрит обсуждение будущего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42853"/>
            <a:ext cx="428628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214282" y="214290"/>
            <a:ext cx="8786874" cy="694057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ctr"/>
            <a:r>
              <a:rPr lang="ru-RU" sz="3200" u="sng" dirty="0" smtClean="0"/>
              <a:t>Расписание  на турбазе «Сосновая горка» </a:t>
            </a:r>
          </a:p>
          <a:p>
            <a:pPr algn="ctr"/>
            <a:r>
              <a:rPr lang="ru-RU" sz="3200" u="sng" dirty="0" smtClean="0"/>
              <a:t>с 06 ноября по 08 ноября: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600" b="1" i="1" dirty="0" smtClean="0">
                <a:solidFill>
                  <a:srgbClr val="92D050"/>
                </a:solidFill>
              </a:rPr>
              <a:t>1 день</a:t>
            </a:r>
            <a:r>
              <a:rPr lang="ru-RU" sz="3600" i="1" dirty="0" smtClean="0">
                <a:solidFill>
                  <a:srgbClr val="92D050"/>
                </a:solidFill>
              </a:rPr>
              <a:t> </a:t>
            </a:r>
          </a:p>
          <a:p>
            <a:r>
              <a:rPr lang="ru-RU" sz="3200" dirty="0" smtClean="0"/>
              <a:t>заезд </a:t>
            </a:r>
            <a:r>
              <a:rPr lang="ru-RU" sz="3200" dirty="0" smtClean="0">
                <a:solidFill>
                  <a:srgbClr val="FF0000"/>
                </a:solidFill>
              </a:rPr>
              <a:t>15.00-15.30</a:t>
            </a:r>
          </a:p>
          <a:p>
            <a:r>
              <a:rPr lang="ru-RU" sz="3200" dirty="0" smtClean="0"/>
              <a:t>обед </a:t>
            </a:r>
            <a:r>
              <a:rPr lang="ru-RU" sz="3200" dirty="0" smtClean="0">
                <a:solidFill>
                  <a:srgbClr val="FF0000"/>
                </a:solidFill>
              </a:rPr>
              <a:t>15.30-16.00</a:t>
            </a:r>
          </a:p>
          <a:p>
            <a:r>
              <a:rPr lang="ru-RU" sz="3200" dirty="0" smtClean="0"/>
              <a:t>размещение </a:t>
            </a:r>
            <a:r>
              <a:rPr lang="ru-RU" sz="3200" dirty="0" smtClean="0">
                <a:solidFill>
                  <a:srgbClr val="FF0000"/>
                </a:solidFill>
              </a:rPr>
              <a:t>16.00-16.30</a:t>
            </a:r>
          </a:p>
          <a:p>
            <a:r>
              <a:rPr lang="ru-RU" sz="3200" dirty="0" smtClean="0"/>
              <a:t>занятия, игры  в зале </a:t>
            </a:r>
            <a:r>
              <a:rPr lang="ru-RU" sz="3200" dirty="0" smtClean="0">
                <a:solidFill>
                  <a:srgbClr val="FF0000"/>
                </a:solidFill>
              </a:rPr>
              <a:t>16.30-18.30</a:t>
            </a:r>
          </a:p>
          <a:p>
            <a:r>
              <a:rPr lang="ru-RU" sz="3200" dirty="0" smtClean="0"/>
              <a:t>ужин </a:t>
            </a:r>
            <a:r>
              <a:rPr lang="ru-RU" sz="3200" dirty="0" smtClean="0">
                <a:solidFill>
                  <a:srgbClr val="FF0000"/>
                </a:solidFill>
              </a:rPr>
              <a:t>19.00-19.30</a:t>
            </a:r>
          </a:p>
          <a:p>
            <a:r>
              <a:rPr lang="ru-RU" sz="3200" dirty="0" smtClean="0"/>
              <a:t>свободное время у костра, сосисочное барбекю, обсуждение возникающих вопросов, настольные игры в зале 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19.30.-21.00</a:t>
            </a:r>
          </a:p>
          <a:p>
            <a:r>
              <a:rPr lang="ru-RU" sz="3200" dirty="0" smtClean="0"/>
              <a:t>отбой </a:t>
            </a:r>
            <a:r>
              <a:rPr lang="ru-RU" sz="3200" dirty="0" smtClean="0">
                <a:solidFill>
                  <a:srgbClr val="FF0000"/>
                </a:solidFill>
              </a:rPr>
              <a:t>21.30</a:t>
            </a:r>
          </a:p>
          <a:p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3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3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3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3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3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3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3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3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3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3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3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3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3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3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3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3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3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3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3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42852"/>
            <a:ext cx="87154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Первое наше общее дело на </a:t>
            </a:r>
            <a:r>
              <a:rPr lang="ru-RU" sz="2800" dirty="0" err="1" smtClean="0"/>
              <a:t>ритрите</a:t>
            </a:r>
            <a:r>
              <a:rPr lang="ru-RU" sz="2800" dirty="0" smtClean="0"/>
              <a:t> – это расселение. Ведь многое зависит от комфортных условий проживания.</a:t>
            </a:r>
          </a:p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 </a:t>
            </a:r>
            <a:endParaRPr lang="ru-RU" sz="2800" dirty="0"/>
          </a:p>
        </p:txBody>
      </p:sp>
      <p:pic>
        <p:nvPicPr>
          <p:cNvPr id="3" name="Рисунок 2" descr="E:\фото проект 2015\IMG_252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10713">
            <a:off x="357704" y="1883735"/>
            <a:ext cx="4169760" cy="3161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фото проект 2015\IMG_252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198122">
            <a:off x="4831139" y="2223511"/>
            <a:ext cx="4004634" cy="3553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14290"/>
            <a:ext cx="86439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После расселения все собрались в отдельном домике – столовой, где нас ждал вкусный обед. </a:t>
            </a:r>
            <a:endParaRPr lang="ru-RU" sz="2800" dirty="0"/>
          </a:p>
        </p:txBody>
      </p:sp>
      <p:pic>
        <p:nvPicPr>
          <p:cNvPr id="3" name="Рисунок 2" descr="E:\фото проект 2015\IMG_25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14422"/>
            <a:ext cx="450059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E:\фото проект 2015\IMG_254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714752"/>
            <a:ext cx="421484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85720" y="0"/>
            <a:ext cx="821537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ourier New" pitchFamily="49" charset="0"/>
                <a:cs typeface="Times New Roman" pitchFamily="18" charset="0"/>
              </a:rPr>
              <a:t>После обеда начался  тренинг. 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ourier New" pitchFamily="49" charset="0"/>
                <a:cs typeface="Times New Roman" pitchFamily="18" charset="0"/>
              </a:rPr>
              <a:t>Ребята и взрослые  активно включились в работу.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 smtClean="0">
              <a:latin typeface="Times New Roman" pitchFamily="18" charset="0"/>
              <a:ea typeface="Courier New" pitchFamily="49" charset="0"/>
              <a:cs typeface="Times New Roman" pitchFamily="18" charset="0"/>
            </a:endParaRP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ourier New" pitchFamily="49" charset="0"/>
                <a:cs typeface="Times New Roman" pitchFamily="18" charset="0"/>
              </a:rPr>
              <a:t>Коллаж:</a:t>
            </a:r>
            <a:r>
              <a:rPr kumimoji="0" lang="ru-RU" sz="2800" b="0" i="0" u="sng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ourier New" pitchFamily="49" charset="0"/>
                <a:cs typeface="Times New Roman" pitchFamily="18" charset="0"/>
              </a:rPr>
              <a:t> «Моя семья».</a:t>
            </a:r>
            <a:r>
              <a:rPr kumimoji="0" lang="ru-RU" sz="28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ourier New" pitchFamily="49" charset="0"/>
                <a:cs typeface="Times New Roman" pitchFamily="18" charset="0"/>
              </a:rPr>
              <a:t> </a:t>
            </a:r>
            <a:endParaRPr kumimoji="0" lang="ru-RU" sz="2800" b="0" i="0" u="sng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pic>
        <p:nvPicPr>
          <p:cNvPr id="3" name="Рисунок 2" descr="E:\фото проект 2015\IMG_247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85926"/>
            <a:ext cx="3686861" cy="2765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E:\фото проект 2015\IMG_247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785926"/>
            <a:ext cx="3657334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фото проект 2015\IMG_247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850754" y="3650050"/>
            <a:ext cx="3371053" cy="2786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85728"/>
            <a:ext cx="85725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В свободное время  дети очень активно ходили друг к другу в гости: встречали гостей, организовывали общение. </a:t>
            </a:r>
          </a:p>
          <a:p>
            <a:pPr algn="ctr"/>
            <a:r>
              <a:rPr lang="ru-RU" sz="2000" dirty="0" smtClean="0"/>
              <a:t>В первый вечер одна из родительниц провела для девочек мастер-класс по маникюру. </a:t>
            </a:r>
            <a:endParaRPr lang="ru-RU" sz="2000" dirty="0"/>
          </a:p>
        </p:txBody>
      </p:sp>
      <p:pic>
        <p:nvPicPr>
          <p:cNvPr id="4" name="Рисунок 3" descr="E:\фото проект 2015\IMG_248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214686"/>
            <a:ext cx="4410995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фото проект 2015\IMG_253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643438" y="2285994"/>
            <a:ext cx="4714907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44" y="0"/>
            <a:ext cx="8072494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Arial" pitchFamily="34" charset="0"/>
                <a:ea typeface="Times New Roman" pitchFamily="18" charset="0"/>
              </a:rPr>
              <a:t>2 день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подъем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8.30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завтрак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9.00-9.30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занятия, игры в зале 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9.40.-13.30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(чайная пауза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11.00-11.30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)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обед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14.00-15.00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занятия, игры  в зале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15.00 - 18.30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(чайная пауза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16.30-17.00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)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ужин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19.00-19.30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свободное время, (сауна, душ)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19.30.- 22.00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.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отбой 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22.00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blind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285720" y="142853"/>
            <a:ext cx="8715436" cy="785048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dirty="0" smtClean="0"/>
              <a:t>		Во второй день проходила </a:t>
            </a:r>
          </a:p>
          <a:p>
            <a:pPr algn="just"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dirty="0" smtClean="0"/>
              <a:t>основная работа. Было много </a:t>
            </a:r>
          </a:p>
          <a:p>
            <a:pPr algn="just"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dirty="0" smtClean="0"/>
              <a:t>тренингов, медитаций, погружений </a:t>
            </a:r>
          </a:p>
          <a:p>
            <a:pPr algn="just"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dirty="0" smtClean="0"/>
              <a:t>в себя. </a:t>
            </a:r>
            <a:r>
              <a:rPr lang="ru-RU" sz="2400" u="sng" dirty="0" smtClean="0"/>
              <a:t>Использовали методы</a:t>
            </a:r>
            <a:r>
              <a:rPr lang="ru-RU" sz="2400" dirty="0" smtClean="0"/>
              <a:t>: </a:t>
            </a:r>
          </a:p>
          <a:p>
            <a:pPr algn="just"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dirty="0" smtClean="0"/>
              <a:t>- </a:t>
            </a:r>
            <a:r>
              <a:rPr lang="ru-RU" sz="2400" dirty="0" err="1" smtClean="0"/>
              <a:t>драмо-терапию</a:t>
            </a:r>
            <a:r>
              <a:rPr lang="ru-RU" sz="2400" dirty="0" smtClean="0"/>
              <a:t> (работа  с масками), </a:t>
            </a:r>
          </a:p>
          <a:p>
            <a:pPr algn="just"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dirty="0" smtClean="0"/>
              <a:t>- </a:t>
            </a:r>
            <a:r>
              <a:rPr lang="ru-RU" sz="2400" dirty="0" err="1" smtClean="0"/>
              <a:t>арт-терапию</a:t>
            </a:r>
            <a:r>
              <a:rPr lang="ru-RU" sz="2400" dirty="0" smtClean="0"/>
              <a:t> (рисунки, лепка). </a:t>
            </a:r>
          </a:p>
          <a:p>
            <a:pPr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dirty="0" smtClean="0"/>
              <a:t>Много заданий было предложено </a:t>
            </a:r>
          </a:p>
          <a:p>
            <a:pPr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dirty="0" smtClean="0"/>
              <a:t>на умение работать в команде. </a:t>
            </a:r>
          </a:p>
          <a:p>
            <a:pPr algn="just"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dirty="0" smtClean="0"/>
              <a:t>Все участники работали активно. </a:t>
            </a:r>
          </a:p>
          <a:p>
            <a:pPr algn="just"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dirty="0" smtClean="0"/>
              <a:t>Режим проведения соблюдался в соответствии с расписанием.</a:t>
            </a:r>
          </a:p>
          <a:p>
            <a:pPr algn="just"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dirty="0" smtClean="0"/>
          </a:p>
          <a:p>
            <a:r>
              <a:rPr lang="ru-RU" sz="2400" b="1" u="sng" dirty="0" smtClean="0"/>
              <a:t>Упражнение «Диалог масок»        </a:t>
            </a:r>
          </a:p>
          <a:p>
            <a:endParaRPr lang="ru-RU" sz="2400" u="sng" dirty="0" smtClean="0"/>
          </a:p>
          <a:p>
            <a:r>
              <a:rPr lang="ru-RU" sz="2400" b="1" dirty="0" smtClean="0"/>
              <a:t>	Цель</a:t>
            </a:r>
            <a:r>
              <a:rPr lang="ru-RU" sz="2400" dirty="0" smtClean="0"/>
              <a:t>: оценка себя и оценка </a:t>
            </a:r>
          </a:p>
          <a:p>
            <a:r>
              <a:rPr lang="ru-RU" sz="2400" dirty="0" smtClean="0"/>
              <a:t>других, </a:t>
            </a:r>
            <a:r>
              <a:rPr lang="ru-RU" sz="2400" dirty="0" err="1" smtClean="0"/>
              <a:t>самопринятие</a:t>
            </a:r>
            <a:r>
              <a:rPr lang="ru-RU" sz="2400" dirty="0" smtClean="0"/>
              <a:t>, развитие </a:t>
            </a:r>
          </a:p>
          <a:p>
            <a:r>
              <a:rPr lang="ru-RU" sz="2400" dirty="0" smtClean="0"/>
              <a:t>умения видеть положительное </a:t>
            </a:r>
          </a:p>
          <a:p>
            <a:r>
              <a:rPr lang="ru-RU" sz="2400" dirty="0" smtClean="0"/>
              <a:t>в других. 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 dirty="0" smtClean="0">
                <a:solidFill>
                  <a:srgbClr val="FFFFFF"/>
                </a:solidFill>
                <a:latin typeface="Garamond" pitchFamily="16" charset="0"/>
              </a:rPr>
              <a:t>  </a:t>
            </a:r>
            <a:endParaRPr lang="ru-RU" sz="2400" b="1" i="1" u="sng" dirty="0">
              <a:solidFill>
                <a:srgbClr val="FFFFFF"/>
              </a:solidFill>
              <a:latin typeface="Garamond" pitchFamily="16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 i="1" u="sng" dirty="0">
              <a:solidFill>
                <a:srgbClr val="FFFFFF"/>
              </a:solidFill>
              <a:latin typeface="Garamond" pitchFamily="16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 i="1" u="sng" dirty="0">
              <a:solidFill>
                <a:srgbClr val="FFFFFF"/>
              </a:solidFill>
              <a:latin typeface="Garamond" pitchFamily="16" charset="0"/>
            </a:endParaRPr>
          </a:p>
        </p:txBody>
      </p:sp>
      <p:pic>
        <p:nvPicPr>
          <p:cNvPr id="3" name="Рисунок 2" descr="C:\Documents and Settings\Социальный педагог\Рабочий стол\материал для конкурсаритрит 2015\фотоотчет\ритрит упражнение маски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42852"/>
            <a:ext cx="350046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фото проект 2015\IMG_249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857628"/>
            <a:ext cx="3858203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92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921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921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921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921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92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921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:\фото проект 2015\IMG_249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3881932" cy="2911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E:\фото проект 2015\IMG_249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643314"/>
            <a:ext cx="4000528" cy="2946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фото проект 2015\IMG_249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1357298"/>
            <a:ext cx="4357718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285720" y="214290"/>
            <a:ext cx="871543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u="sng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Что дает детям работа с масками: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сознание многогранности своего «Я» в системе отношений с окружающими;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ринятие различных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сторон своего «Я»;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овышает самооценку.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pic>
        <p:nvPicPr>
          <p:cNvPr id="3" name="Рисунок 2" descr="E:\фото проект 2015\IMG_249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928802"/>
            <a:ext cx="399581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Социальный педагог\Рабочий стол\фото проект 2015\IMG_248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143248"/>
            <a:ext cx="4643470" cy="3484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85728"/>
            <a:ext cx="8572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После  занятий каждый раз ребята бежали к озеру. Нам повезло с погодой: выдались тихие дни. </a:t>
            </a:r>
            <a:endParaRPr lang="ru-RU" sz="2400" dirty="0"/>
          </a:p>
        </p:txBody>
      </p:sp>
      <p:pic>
        <p:nvPicPr>
          <p:cNvPr id="4" name="Рисунок 3" descr="E:\фото проект 2015\IMG_254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143248"/>
            <a:ext cx="464347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фото проект 2015\IMG_253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071546"/>
            <a:ext cx="4183839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:\фото проект 2015\IMG_254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428604"/>
            <a:ext cx="6786610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214282" y="214290"/>
            <a:ext cx="8643998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Arial" pitchFamily="34" charset="0"/>
                <a:ea typeface="Times New Roman" pitchFamily="18" charset="0"/>
              </a:rPr>
              <a:t>3 день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подъем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8.30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завтрак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9.00-9.30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занятия, игры  в зале 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9.40.-12.30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(чайная пауза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11.00-11.30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)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сбор домой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12.30-13.30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обед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13.30-14.00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отъезд 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14.00-14.30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Documents and Settings\Социальный педагог\Рабочий стол\фото проект 2015\IMG_251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736"/>
            <a:ext cx="3615952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8786842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>
              <a:buClrTx/>
              <a:buSzTx/>
            </a:pPr>
            <a:r>
              <a:rPr lang="ru-RU" sz="2000" dirty="0" smtClean="0"/>
              <a:t>Понимание </a:t>
            </a:r>
            <a:r>
              <a:rPr lang="ru-RU" sz="2000" dirty="0" smtClean="0"/>
              <a:t>себя, своих возможностей  дает мощное успокоение </a:t>
            </a:r>
            <a:r>
              <a:rPr lang="ru-RU" sz="2000" dirty="0" smtClean="0"/>
              <a:t>и уверенность </a:t>
            </a:r>
            <a:r>
              <a:rPr lang="ru-RU" sz="2000" dirty="0" smtClean="0"/>
              <a:t>в с</a:t>
            </a:r>
            <a:r>
              <a:rPr lang="ru-RU" sz="2000" dirty="0" smtClean="0"/>
              <a:t>ебе. </a:t>
            </a:r>
          </a:p>
          <a:p>
            <a:pPr lvl="0" defTabSz="914400">
              <a:buClrTx/>
              <a:buSzTx/>
            </a:pP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1000109"/>
            <a:ext cx="464347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smtClean="0">
                <a:solidFill>
                  <a:srgbClr val="FFFF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Разминка: «Пройти </a:t>
            </a:r>
            <a:r>
              <a:rPr lang="ru-RU" sz="2000" b="1" u="sng" dirty="0" smtClean="0">
                <a:solidFill>
                  <a:srgbClr val="FFFF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под бревном»</a:t>
            </a:r>
          </a:p>
          <a:p>
            <a:endParaRPr lang="ru-RU" sz="2000" b="1" u="sng" dirty="0" smtClean="0">
              <a:solidFill>
                <a:srgbClr val="FFFFFF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r>
              <a:rPr lang="ru-RU" sz="2000" b="1" u="sng" dirty="0" smtClean="0">
                <a:solidFill>
                  <a:srgbClr val="FFFF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u="sng" dirty="0" smtClean="0"/>
          </a:p>
          <a:p>
            <a:endParaRPr lang="ru-RU" dirty="0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6314" y="642919"/>
            <a:ext cx="407196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b="1" dirty="0" smtClean="0">
              <a:solidFill>
                <a:srgbClr val="FFFFFF"/>
              </a:solidFill>
            </a:endParaRPr>
          </a:p>
          <a:p>
            <a:pPr lvl="0"/>
            <a:r>
              <a:rPr lang="ru-RU" b="1" u="sng" dirty="0" smtClean="0">
                <a:solidFill>
                  <a:srgbClr val="FFFFFF"/>
                </a:solidFill>
              </a:rPr>
              <a:t>Упражнение</a:t>
            </a:r>
            <a:r>
              <a:rPr lang="ru-RU" b="1" u="sng" dirty="0" smtClean="0">
                <a:solidFill>
                  <a:srgbClr val="FFFFFF"/>
                </a:solidFill>
              </a:rPr>
              <a:t>: «Имя и движение</a:t>
            </a:r>
            <a:r>
              <a:rPr lang="ru-RU" b="1" u="sng" dirty="0" smtClean="0">
                <a:solidFill>
                  <a:srgbClr val="FFFFFF"/>
                </a:solidFill>
              </a:rPr>
              <a:t>»</a:t>
            </a:r>
          </a:p>
          <a:p>
            <a:pPr lvl="0"/>
            <a:endParaRPr lang="ru-RU" u="sng" dirty="0" smtClean="0">
              <a:solidFill>
                <a:srgbClr val="FFFFFF"/>
              </a:solidFill>
            </a:endParaRPr>
          </a:p>
          <a:p>
            <a:pPr lvl="0"/>
            <a:r>
              <a:rPr lang="ru-RU" dirty="0" smtClean="0">
                <a:solidFill>
                  <a:srgbClr val="FFFFFF"/>
                </a:solidFill>
              </a:rPr>
              <a:t>Упражнение позволяет прочувствовать себя и свою принадлежность к группе, задействовав свое тело. </a:t>
            </a:r>
            <a:endParaRPr lang="ru-RU" dirty="0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1847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1847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" name="Рисунок 8" descr="E:\фото проект 2015\IMG_249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36294" y="3093400"/>
            <a:ext cx="3601741" cy="2701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E:\фото проект 2015\IMG_250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216698" y="3712732"/>
            <a:ext cx="3429025" cy="2432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WordArt 1"/>
          <p:cNvSpPr>
            <a:spLocks noChangeArrowheads="1" noChangeShapeType="1" noTextEdit="1"/>
          </p:cNvSpPr>
          <p:nvPr/>
        </p:nvSpPr>
        <p:spPr bwMode="auto">
          <a:xfrm>
            <a:off x="457200" y="304800"/>
            <a:ext cx="82296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endParaRPr lang="ru-RU" sz="3600" b="1" i="1" dirty="0">
              <a:solidFill>
                <a:srgbClr val="FFFFFF"/>
              </a:solidFill>
              <a:latin typeface="Garamond" pitchFamily="16" charset="0"/>
            </a:endParaRPr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2286000" y="6216650"/>
            <a:ext cx="45720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Text Box 1"/>
          <p:cNvSpPr txBox="1">
            <a:spLocks noChangeArrowheads="1"/>
          </p:cNvSpPr>
          <p:nvPr/>
        </p:nvSpPr>
        <p:spPr bwMode="auto">
          <a:xfrm>
            <a:off x="428596" y="428625"/>
            <a:ext cx="8329642" cy="5129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lvl="0" algn="ctr"/>
            <a:r>
              <a:rPr lang="ru-RU" sz="2400" b="1" u="sng" dirty="0" smtClean="0"/>
              <a:t>Упражнение: «Домино» </a:t>
            </a:r>
            <a:endParaRPr lang="ru-RU" sz="2400" u="sng" dirty="0" smtClean="0"/>
          </a:p>
          <a:p>
            <a:r>
              <a:rPr lang="ru-RU" sz="2400" b="1" dirty="0" smtClean="0"/>
              <a:t>Цель:</a:t>
            </a:r>
            <a:r>
              <a:rPr lang="ru-RU" sz="2400" dirty="0" smtClean="0"/>
              <a:t> </a:t>
            </a:r>
            <a:r>
              <a:rPr lang="ru-RU" sz="2400" dirty="0" smtClean="0"/>
              <a:t>Инвентаризация представлений подростка о последствиях отклоняющегося поведения в жизни человека</a:t>
            </a:r>
            <a:r>
              <a:rPr lang="ru-RU" sz="2400" dirty="0" smtClean="0"/>
              <a:t>.</a:t>
            </a:r>
          </a:p>
          <a:p>
            <a:endParaRPr lang="ru-RU" sz="2400" dirty="0"/>
          </a:p>
        </p:txBody>
      </p:sp>
      <p:pic>
        <p:nvPicPr>
          <p:cNvPr id="5" name="Рисунок 4" descr="C:\Documents and Settings\Социальный педагог\Рабочий стол\фото проект 2015\IMG_250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000240"/>
            <a:ext cx="4000528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Documents and Settings\Социальный педагог\Рабочий стол\фото проект 2015\IMG_25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214686"/>
            <a:ext cx="4302716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"/>
          <p:cNvSpPr txBox="1">
            <a:spLocks noChangeArrowheads="1"/>
          </p:cNvSpPr>
          <p:nvPr/>
        </p:nvSpPr>
        <p:spPr bwMode="auto">
          <a:xfrm>
            <a:off x="3962400" y="1676400"/>
            <a:ext cx="4953000" cy="4724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338138" indent="-338138">
              <a:lnSpc>
                <a:spcPct val="80000"/>
              </a:lnSpc>
              <a:spcBef>
                <a:spcPts val="500"/>
              </a:spcBef>
              <a:buClr>
                <a:srgbClr val="FFCC66"/>
              </a:buClr>
              <a:buFont typeface="Garamond" pitchFamily="16" charset="0"/>
              <a:buChar char="•"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  <a:defRPr/>
            </a:pPr>
            <a:endParaRPr lang="ru-RU" sz="20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85720" y="0"/>
            <a:ext cx="842968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ourier New" pitchFamily="49" charset="0"/>
                <a:cs typeface="Times New Roman" pitchFamily="18" charset="0"/>
              </a:rPr>
              <a:t>В третий день подростки были немного грустные, уезжать никому не хотелось. Все обменялись контактами, телефонами. Договаривались о следующей встрече.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pic>
        <p:nvPicPr>
          <p:cNvPr id="6" name="Рисунок 5" descr="E:\фото проект 2015\IMG_25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643050"/>
            <a:ext cx="5786478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1"/>
          <p:cNvSpPr txBox="1">
            <a:spLocks noChangeArrowheads="1"/>
          </p:cNvSpPr>
          <p:nvPr/>
        </p:nvSpPr>
        <p:spPr bwMode="auto">
          <a:xfrm>
            <a:off x="1643063" y="357188"/>
            <a:ext cx="7115175" cy="5129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338138" indent="-338138">
              <a:spcBef>
                <a:spcPts val="600"/>
              </a:spcBef>
              <a:buClr>
                <a:srgbClr val="FFCC66"/>
              </a:buClr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  <a:defRPr/>
            </a:pPr>
            <a:endParaRPr lang="ru-RU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285728"/>
            <a:ext cx="807249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Дети </a:t>
            </a:r>
            <a:r>
              <a:rPr lang="ru-RU" sz="2400" dirty="0" smtClean="0"/>
              <a:t>были очень благодарны проведению </a:t>
            </a:r>
            <a:r>
              <a:rPr lang="ru-RU" sz="2400" dirty="0" err="1" smtClean="0"/>
              <a:t>ритрита</a:t>
            </a:r>
            <a:r>
              <a:rPr lang="ru-RU" sz="2400" dirty="0" smtClean="0"/>
              <a:t> </a:t>
            </a:r>
            <a:r>
              <a:rPr lang="ru-RU" sz="2400" dirty="0" smtClean="0"/>
              <a:t>и просили в следующий раз организовать такое мероприятие, но уже на десять дней.</a:t>
            </a:r>
          </a:p>
          <a:p>
            <a:endParaRPr lang="ru-RU" sz="3200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r>
              <a:rPr lang="ru-RU" sz="3200" b="1" i="1" dirty="0" smtClean="0">
                <a:solidFill>
                  <a:srgbClr val="FFFFFF"/>
                </a:solidFill>
                <a:latin typeface="Garamond" pitchFamily="16" charset="0"/>
              </a:rPr>
              <a:t>                                 </a:t>
            </a:r>
            <a:endParaRPr lang="ru-RU" sz="3200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pPr>
              <a:buFontTx/>
              <a:buChar char="-"/>
            </a:pPr>
            <a:endParaRPr lang="ru-RU" sz="3200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pPr>
              <a:buFontTx/>
              <a:buChar char="-"/>
            </a:pPr>
            <a:endParaRPr lang="ru-RU" sz="3200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pPr>
              <a:buFontTx/>
              <a:buChar char="-"/>
            </a:pPr>
            <a:endParaRPr lang="ru-RU" sz="3200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pPr>
              <a:buFontTx/>
              <a:buChar char="-"/>
            </a:pPr>
            <a:endParaRPr lang="ru-RU" sz="3200" b="1" i="1" dirty="0" smtClean="0">
              <a:solidFill>
                <a:srgbClr val="FFFFFF"/>
              </a:solidFill>
              <a:latin typeface="Garamond" pitchFamily="16" charset="0"/>
            </a:endParaRPr>
          </a:p>
        </p:txBody>
      </p:sp>
      <p:pic>
        <p:nvPicPr>
          <p:cNvPr id="5" name="Рисунок 4" descr="C:\Documents and Settings\Социальный педагог\Рабочий стол\фото проект 2015\IMG_252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714488"/>
            <a:ext cx="5857916" cy="418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428604"/>
            <a:ext cx="80010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i="1" u="sng" dirty="0" smtClean="0">
              <a:solidFill>
                <a:srgbClr val="FFFFFF"/>
              </a:solidFill>
              <a:latin typeface="Garamond" pitchFamily="16" charset="0"/>
            </a:endParaRPr>
          </a:p>
          <a:p>
            <a:pPr algn="ctr"/>
            <a:endParaRPr lang="ru-RU" sz="2800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pPr algn="ctr"/>
            <a:endParaRPr lang="ru-RU" sz="2800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pPr algn="ctr">
              <a:buFontTx/>
              <a:buChar char="-"/>
            </a:pPr>
            <a:endParaRPr lang="ru-RU" sz="2800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pPr algn="ctr">
              <a:buFontTx/>
              <a:buChar char="-"/>
            </a:pPr>
            <a:endParaRPr lang="ru-RU" sz="2800" b="1" i="1" dirty="0" smtClean="0">
              <a:solidFill>
                <a:srgbClr val="FFFFFF"/>
              </a:solidFill>
              <a:latin typeface="Garamond" pitchFamily="1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3286124"/>
            <a:ext cx="39290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FFFFFF"/>
                </a:solidFill>
                <a:latin typeface="Garamond" pitchFamily="16" charset="0"/>
              </a:rPr>
              <a:t>  </a:t>
            </a:r>
            <a:endParaRPr lang="ru-RU" sz="2400" b="1" i="1" dirty="0" smtClean="0">
              <a:solidFill>
                <a:srgbClr val="FFFFFF"/>
              </a:solidFill>
              <a:latin typeface="Garamond" pitchFamily="1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86446" y="1357298"/>
            <a:ext cx="235745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endParaRPr lang="ru-RU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endParaRPr lang="ru-RU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endParaRPr lang="ru-RU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endParaRPr lang="ru-RU" b="1" i="1" dirty="0" smtClean="0">
              <a:solidFill>
                <a:srgbClr val="FFFFFF"/>
              </a:solidFill>
              <a:latin typeface="Garamond" pitchFamily="16" charset="0"/>
            </a:endParaRPr>
          </a:p>
          <a:p>
            <a:pPr algn="ctr"/>
            <a:endParaRPr lang="ru-RU" sz="2800" b="1" i="1" dirty="0" smtClean="0">
              <a:solidFill>
                <a:srgbClr val="FFFFFF"/>
              </a:solidFill>
              <a:latin typeface="Garamond" pitchFamily="16" charset="0"/>
            </a:endParaRPr>
          </a:p>
        </p:txBody>
      </p:sp>
      <p:pic>
        <p:nvPicPr>
          <p:cNvPr id="8" name="Рисунок 7" descr="E:\фото проект 2015\IMG_254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785926"/>
            <a:ext cx="6357982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85720" y="142852"/>
            <a:ext cx="85011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За эти 3 дня произошли большие изменения во взаимоотношениях между взрослыми и детьми. Совместная деятельность объединила и сблизила участников </a:t>
            </a:r>
            <a:r>
              <a:rPr lang="ru-RU" sz="2400" dirty="0" err="1" smtClean="0"/>
              <a:t>ритрита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</TotalTime>
  <Words>403</Words>
  <PresentationFormat>Экран (4:3)</PresentationFormat>
  <Paragraphs>186</Paragraphs>
  <Slides>21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1_Тема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ZLUZHBASP</cp:lastModifiedBy>
  <cp:revision>142</cp:revision>
  <cp:lastPrinted>1601-01-01T00:00:00Z</cp:lastPrinted>
  <dcterms:created xsi:type="dcterms:W3CDTF">1601-01-01T00:00:00Z</dcterms:created>
  <dcterms:modified xsi:type="dcterms:W3CDTF">2016-01-07T03:58:18Z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