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60" r:id="rId5"/>
    <p:sldId id="267" r:id="rId6"/>
    <p:sldId id="266" r:id="rId7"/>
    <p:sldId id="264" r:id="rId8"/>
    <p:sldId id="265" r:id="rId9"/>
    <p:sldId id="268" r:id="rId10"/>
    <p:sldId id="269" r:id="rId11"/>
    <p:sldId id="271" r:id="rId12"/>
    <p:sldId id="270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2" r:id="rId31"/>
    <p:sldId id="293" r:id="rId32"/>
    <p:sldId id="296" r:id="rId33"/>
    <p:sldId id="294" r:id="rId34"/>
    <p:sldId id="295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274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image" Target="../media/image15.jpe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1D6EE-6196-473A-BB28-9954C0AB5B8A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AD4DF-3F1B-41DC-AC41-D5EDB0199C7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1D6EE-6196-473A-BB28-9954C0AB5B8A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AD4DF-3F1B-41DC-AC41-D5EDB0199C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1D6EE-6196-473A-BB28-9954C0AB5B8A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E2AD4DF-3F1B-41DC-AC41-D5EDB0199C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1D6EE-6196-473A-BB28-9954C0AB5B8A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AD4DF-3F1B-41DC-AC41-D5EDB0199C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1D6EE-6196-473A-BB28-9954C0AB5B8A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AD4DF-3F1B-41DC-AC41-D5EDB0199C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1D6EE-6196-473A-BB28-9954C0AB5B8A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AD4DF-3F1B-41DC-AC41-D5EDB0199C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1D6EE-6196-473A-BB28-9954C0AB5B8A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AD4DF-3F1B-41DC-AC41-D5EDB0199C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1D6EE-6196-473A-BB28-9954C0AB5B8A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AD4DF-3F1B-41DC-AC41-D5EDB0199C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1D6EE-6196-473A-BB28-9954C0AB5B8A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AD4DF-3F1B-41DC-AC41-D5EDB0199C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1D6EE-6196-473A-BB28-9954C0AB5B8A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AD4DF-3F1B-41DC-AC41-D5EDB0199C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1D6EE-6196-473A-BB28-9954C0AB5B8A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AD4DF-3F1B-41DC-AC41-D5EDB0199C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1E1D6EE-6196-473A-BB28-9954C0AB5B8A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E2AD4DF-3F1B-41DC-AC41-D5EDB0199C7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randomBar dir="vert"/>
  </p:transition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Office_Word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Relationship Id="rId9" Type="http://schemas.openxmlformats.org/officeDocument/2006/relationships/image" Target="../media/image3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gif"/><Relationship Id="rId3" Type="http://schemas.openxmlformats.org/officeDocument/2006/relationships/image" Target="../media/image39.jpeg"/><Relationship Id="rId7" Type="http://schemas.openxmlformats.org/officeDocument/2006/relationships/image" Target="../media/image43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7" Type="http://schemas.openxmlformats.org/officeDocument/2006/relationships/image" Target="../media/image53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3" Type="http://schemas.openxmlformats.org/officeDocument/2006/relationships/image" Target="../media/image55.jpeg"/><Relationship Id="rId7" Type="http://schemas.openxmlformats.org/officeDocument/2006/relationships/image" Target="../media/image59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7" Type="http://schemas.openxmlformats.org/officeDocument/2006/relationships/image" Target="../media/image66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gif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7" Type="http://schemas.openxmlformats.org/officeDocument/2006/relationships/image" Target="../media/image85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9.gif"/><Relationship Id="rId4" Type="http://schemas.openxmlformats.org/officeDocument/2006/relationships/image" Target="../media/image8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7" Type="http://schemas.openxmlformats.org/officeDocument/2006/relationships/image" Target="../media/image97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6.jpeg"/><Relationship Id="rId5" Type="http://schemas.openxmlformats.org/officeDocument/2006/relationships/image" Target="../media/image95.jpeg"/><Relationship Id="rId4" Type="http://schemas.openxmlformats.org/officeDocument/2006/relationships/image" Target="../media/image9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2.jpeg"/><Relationship Id="rId5" Type="http://schemas.openxmlformats.org/officeDocument/2006/relationships/image" Target="../media/image101.png"/><Relationship Id="rId4" Type="http://schemas.openxmlformats.org/officeDocument/2006/relationships/image" Target="../media/image10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7" Type="http://schemas.openxmlformats.org/officeDocument/2006/relationships/image" Target="../media/image113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2.jpeg"/><Relationship Id="rId5" Type="http://schemas.openxmlformats.org/officeDocument/2006/relationships/image" Target="../media/image111.jpeg"/><Relationship Id="rId4" Type="http://schemas.openxmlformats.org/officeDocument/2006/relationships/image" Target="../media/image11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7" Type="http://schemas.openxmlformats.org/officeDocument/2006/relationships/image" Target="../media/image119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8.jpeg"/><Relationship Id="rId5" Type="http://schemas.openxmlformats.org/officeDocument/2006/relationships/image" Target="../media/image117.jpeg"/><Relationship Id="rId4" Type="http://schemas.openxmlformats.org/officeDocument/2006/relationships/image" Target="../media/image116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6.jpeg"/><Relationship Id="rId3" Type="http://schemas.openxmlformats.org/officeDocument/2006/relationships/image" Target="../media/image121.jpeg"/><Relationship Id="rId7" Type="http://schemas.openxmlformats.org/officeDocument/2006/relationships/image" Target="../media/image125.jpeg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4.jpeg"/><Relationship Id="rId5" Type="http://schemas.openxmlformats.org/officeDocument/2006/relationships/image" Target="../media/image123.jpeg"/><Relationship Id="rId4" Type="http://schemas.openxmlformats.org/officeDocument/2006/relationships/image" Target="../media/image122.jpeg"/><Relationship Id="rId9" Type="http://schemas.openxmlformats.org/officeDocument/2006/relationships/image" Target="../media/image127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eg"/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1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hyperlink" Target="mailto:beregkand@yandex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1214422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sz="3100" b="1" dirty="0">
                <a:solidFill>
                  <a:srgbClr val="C00000"/>
                </a:solidFill>
              </a:rPr>
              <a:t>«Совместная деятельность </a:t>
            </a:r>
            <a:r>
              <a:rPr lang="ru-RU" sz="3100" b="1" dirty="0" smtClean="0">
                <a:solidFill>
                  <a:srgbClr val="C00000"/>
                </a:solidFill>
              </a:rPr>
              <a:t/>
            </a:r>
            <a:br>
              <a:rPr lang="ru-RU" sz="3100" b="1" dirty="0" smtClean="0">
                <a:solidFill>
                  <a:srgbClr val="C00000"/>
                </a:solidFill>
              </a:rPr>
            </a:br>
            <a:r>
              <a:rPr lang="ru-RU" sz="3100" b="1" dirty="0" smtClean="0">
                <a:solidFill>
                  <a:srgbClr val="C00000"/>
                </a:solidFill>
              </a:rPr>
              <a:t>Отделения </a:t>
            </a:r>
            <a:r>
              <a:rPr lang="ru-RU" sz="3100" b="1" dirty="0">
                <a:solidFill>
                  <a:srgbClr val="C00000"/>
                </a:solidFill>
              </a:rPr>
              <a:t>по сопровождению </a:t>
            </a:r>
            <a:r>
              <a:rPr lang="ru-RU" sz="3100" b="1" dirty="0" smtClean="0">
                <a:solidFill>
                  <a:srgbClr val="C00000"/>
                </a:solidFill>
              </a:rPr>
              <a:t/>
            </a:r>
            <a:br>
              <a:rPr lang="ru-RU" sz="3100" b="1" dirty="0" smtClean="0">
                <a:solidFill>
                  <a:srgbClr val="C00000"/>
                </a:solidFill>
              </a:rPr>
            </a:br>
            <a:r>
              <a:rPr lang="ru-RU" sz="3100" b="1" dirty="0" smtClean="0">
                <a:solidFill>
                  <a:srgbClr val="C00000"/>
                </a:solidFill>
              </a:rPr>
              <a:t>и </a:t>
            </a:r>
            <a:br>
              <a:rPr lang="ru-RU" sz="3100" b="1" dirty="0" smtClean="0">
                <a:solidFill>
                  <a:srgbClr val="C00000"/>
                </a:solidFill>
              </a:rPr>
            </a:br>
            <a:r>
              <a:rPr lang="ru-RU" sz="3100" b="1" dirty="0" smtClean="0">
                <a:solidFill>
                  <a:srgbClr val="C00000"/>
                </a:solidFill>
              </a:rPr>
              <a:t>Союза </a:t>
            </a:r>
            <a:r>
              <a:rPr lang="ru-RU" sz="3100" b="1" dirty="0">
                <a:solidFill>
                  <a:srgbClr val="C00000"/>
                </a:solidFill>
              </a:rPr>
              <a:t>приемных семей»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0166" y="5891218"/>
            <a:ext cx="6400800" cy="966782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ГОБУ «Кандалакшский центр помощи детям «Берег»</a:t>
            </a:r>
          </a:p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Отделение по сопровождению детей, семей, выпускников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074" name="Picture 2" descr="http://sovet-pravo59.ru/upload/image/0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08" y="2357430"/>
            <a:ext cx="4868500" cy="335758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8573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Снова в пути, снова нелегко,</a:t>
            </a:r>
            <a: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/>
            </a:r>
            <a:b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ru-RU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Если где-то заполнять пробелы.</a:t>
            </a:r>
            <a: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/>
            </a:r>
            <a:b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ru-RU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Чтобы найти, надо идти,</a:t>
            </a:r>
            <a: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/>
            </a:r>
            <a:b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ru-RU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Развивая старые пределы</a:t>
            </a:r>
            <a:endParaRPr lang="ru-RU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074" name="Picture 2" descr="http://istransp.narod.ru/zx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5715016"/>
            <a:ext cx="8705428" cy="623889"/>
          </a:xfrm>
          <a:prstGeom prst="rect">
            <a:avLst/>
          </a:prstGeom>
          <a:noFill/>
        </p:spPr>
      </p:pic>
      <p:pic>
        <p:nvPicPr>
          <p:cNvPr id="26628" name="Picture 4" descr="http://png-images.ru/wp-content/uploads/2014/11/cloud_PNG25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68049"/>
            <a:ext cx="8215370" cy="3875331"/>
          </a:xfrm>
          <a:prstGeom prst="rect">
            <a:avLst/>
          </a:prstGeom>
          <a:noFill/>
        </p:spPr>
      </p:pic>
      <p:pic>
        <p:nvPicPr>
          <p:cNvPr id="26636" name="Picture 12" descr="http://galerey-room.ru/images_thumb/071956_1412911196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000768"/>
            <a:ext cx="1928762" cy="666751"/>
          </a:xfrm>
          <a:prstGeom prst="rect">
            <a:avLst/>
          </a:prstGeom>
          <a:noFill/>
        </p:spPr>
      </p:pic>
      <p:pic>
        <p:nvPicPr>
          <p:cNvPr id="10" name="Picture 12" descr="http://galerey-room.ru/images_thumb/071956_1412911196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6000768"/>
            <a:ext cx="1785918" cy="666751"/>
          </a:xfrm>
          <a:prstGeom prst="rect">
            <a:avLst/>
          </a:prstGeom>
          <a:noFill/>
        </p:spPr>
      </p:pic>
      <p:pic>
        <p:nvPicPr>
          <p:cNvPr id="11" name="Picture 12" descr="http://galerey-room.ru/images_thumb/071956_1412911196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29454" y="6000768"/>
            <a:ext cx="2071702" cy="666751"/>
          </a:xfrm>
          <a:prstGeom prst="rect">
            <a:avLst/>
          </a:prstGeom>
          <a:noFill/>
        </p:spPr>
      </p:pic>
      <p:pic>
        <p:nvPicPr>
          <p:cNvPr id="12" name="Picture 12" descr="http://galerey-room.ru/images_thumb/071956_1412911196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000768"/>
            <a:ext cx="1785918" cy="666751"/>
          </a:xfrm>
          <a:prstGeom prst="rect">
            <a:avLst/>
          </a:prstGeom>
          <a:noFill/>
        </p:spPr>
      </p:pic>
      <p:pic>
        <p:nvPicPr>
          <p:cNvPr id="13" name="Picture 12" descr="http://galerey-room.ru/images_thumb/071956_1412911196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68" y="6000768"/>
            <a:ext cx="1785918" cy="66675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Отделение по сопровождению детей, семей,</a:t>
            </a:r>
            <a:r>
              <a:rPr lang="ru-RU" dirty="0" smtClean="0">
                <a:solidFill>
                  <a:srgbClr val="0070C0"/>
                </a:solidFill>
              </a:rPr>
              <a:t> </a:t>
            </a:r>
            <a:r>
              <a:rPr lang="ru-RU" b="1" dirty="0" smtClean="0">
                <a:solidFill>
                  <a:srgbClr val="0070C0"/>
                </a:solidFill>
              </a:rPr>
              <a:t>выпускников 01.12.2015 года</a:t>
            </a:r>
            <a:r>
              <a:rPr lang="ru-RU" dirty="0" smtClean="0">
                <a:solidFill>
                  <a:srgbClr val="0070C0"/>
                </a:solidFill>
              </a:rPr>
              <a:t> 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428860" y="3571876"/>
            <a:ext cx="2357454" cy="230832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/>
            <a:r>
              <a:rPr lang="ru-RU" b="1" dirty="0" smtClean="0"/>
              <a:t>Служба</a:t>
            </a:r>
          </a:p>
          <a:p>
            <a:pPr lvl="0" algn="ctr"/>
            <a:r>
              <a:rPr lang="ru-RU" b="1" dirty="0" smtClean="0"/>
              <a:t> по подбору и подготовке граждан, выразивших желание принять детей-сирот на воспитание в свои семьи</a:t>
            </a:r>
            <a:endParaRPr lang="ru-RU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5072066" y="3857628"/>
            <a:ext cx="1857388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/>
            <a:r>
              <a:rPr lang="ru-RU" b="1" dirty="0" smtClean="0"/>
              <a:t>Служба </a:t>
            </a:r>
          </a:p>
          <a:p>
            <a:pPr lvl="0" algn="ctr"/>
            <a:r>
              <a:rPr lang="ru-RU" b="1" dirty="0" smtClean="0"/>
              <a:t>сопровождения замещающих семей</a:t>
            </a:r>
            <a:endParaRPr lang="ru-RU" b="1" dirty="0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7143768" y="3143248"/>
            <a:ext cx="1785950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 smtClean="0"/>
              <a:t>Служба профилактики социального сиротства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57158" y="3071810"/>
            <a:ext cx="1785950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/>
            <a:r>
              <a:rPr lang="ru-RU" b="1" dirty="0" smtClean="0"/>
              <a:t>Служба </a:t>
            </a:r>
          </a:p>
          <a:p>
            <a:pPr lvl="0" algn="ctr"/>
            <a:r>
              <a:rPr lang="ru-RU" b="1" dirty="0" smtClean="0"/>
              <a:t>сопровождения выпускников</a:t>
            </a:r>
            <a:endParaRPr lang="ru-RU" dirty="0" smtClean="0"/>
          </a:p>
        </p:txBody>
      </p:sp>
      <p:sp>
        <p:nvSpPr>
          <p:cNvPr id="8" name="Стрелка вниз 7"/>
          <p:cNvSpPr/>
          <p:nvPr/>
        </p:nvSpPr>
        <p:spPr>
          <a:xfrm>
            <a:off x="1000100" y="1857364"/>
            <a:ext cx="500066" cy="857256"/>
          </a:xfrm>
          <a:prstGeom prst="downArrow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3286116" y="2428868"/>
            <a:ext cx="500066" cy="857256"/>
          </a:xfrm>
          <a:prstGeom prst="downArrow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5500694" y="2428868"/>
            <a:ext cx="500066" cy="857256"/>
          </a:xfrm>
          <a:prstGeom prst="downArrow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7572396" y="1928802"/>
            <a:ext cx="500066" cy="857256"/>
          </a:xfrm>
          <a:prstGeom prst="downArrow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D:\Мои документы\фотографии\СЛУЖБА\мурманск 26.03.2014\DSCN37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4643446"/>
            <a:ext cx="2714644" cy="2035875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tx2"/>
                </a:solidFill>
              </a:rPr>
              <a:t>2012 год </a:t>
            </a:r>
            <a:endParaRPr lang="ru-RU" b="1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928670"/>
            <a:ext cx="8229600" cy="1643073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в Мурманской области  открываются                в помощь замещающим семьям и выпускникам детских домов службы сопровождения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17410" name="Picture 2" descr="D:\Мои документы\фотографии\форум 2016 г.Мурманск\DSCN11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4572008"/>
            <a:ext cx="2667019" cy="20002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6" name="Picture 2" descr="http://www.kandabereg.ru/images/stories/mur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1802" y="3214686"/>
            <a:ext cx="3071834" cy="2303877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  <p:pic>
        <p:nvPicPr>
          <p:cNvPr id="17412" name="Picture 4" descr="C:\Users\USER\AppData\Local\Temp\Rar$DIa0.035\av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15074" y="2143116"/>
            <a:ext cx="2595570" cy="1946678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  <p:pic>
        <p:nvPicPr>
          <p:cNvPr id="17413" name="Picture 5" descr="D:\Мои документы\фотографии\Новая папка (2)\DSCN706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2214554"/>
            <a:ext cx="2643206" cy="1982006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85720" y="285728"/>
            <a:ext cx="4040188" cy="639762"/>
          </a:xfrm>
        </p:spPr>
        <p:txBody>
          <a:bodyPr>
            <a:normAutofit fontScale="85000" lnSpcReduction="10000"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</a:rPr>
              <a:t>«Союз приёмных семей»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sz="1400" dirty="0" smtClean="0">
                <a:solidFill>
                  <a:schemeClr val="tx2"/>
                </a:solidFill>
              </a:rPr>
              <a:t>дата основания: </a:t>
            </a:r>
            <a:r>
              <a:rPr lang="ru-RU" sz="1200" dirty="0" smtClean="0">
                <a:solidFill>
                  <a:schemeClr val="tx2"/>
                </a:solidFill>
              </a:rPr>
              <a:t>26 апреля 2004 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786314" y="428604"/>
            <a:ext cx="4041775" cy="639762"/>
          </a:xfrm>
        </p:spPr>
        <p:txBody>
          <a:bodyPr>
            <a:no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</a:rPr>
              <a:t>Служба сопровождения  замещающих семей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7" name="Picture 2" descr="G:\image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2500306"/>
            <a:ext cx="4040188" cy="3030141"/>
          </a:xfrm>
          <a:prstGeom prst="rect">
            <a:avLst/>
          </a:prstGeom>
          <a:noFill/>
          <a:ln w="76200">
            <a:solidFill>
              <a:srgbClr val="7030A0"/>
            </a:solidFill>
          </a:ln>
        </p:spPr>
      </p:pic>
      <p:pic>
        <p:nvPicPr>
          <p:cNvPr id="21506" name="Picture 2" descr="C:\Users\USER\Desktop\DSC00666и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143504" y="1428736"/>
            <a:ext cx="3169920" cy="3803904"/>
          </a:xfrm>
          <a:prstGeom prst="rect">
            <a:avLst/>
          </a:prstGeom>
          <a:noFill/>
          <a:ln w="76200">
            <a:solidFill>
              <a:srgbClr val="92D050"/>
            </a:solidFill>
          </a:ln>
        </p:spPr>
      </p:pic>
      <p:pic>
        <p:nvPicPr>
          <p:cNvPr id="21507" name="Picture 3" descr="D:\Мои документы\Мои рисунки\Мои сканированные изображения\сканирование00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7267376" y="4591276"/>
            <a:ext cx="1428760" cy="1961727"/>
          </a:xfrm>
          <a:prstGeom prst="rect">
            <a:avLst/>
          </a:prstGeom>
          <a:noFill/>
          <a:ln w="76200">
            <a:solidFill>
              <a:srgbClr val="92D050"/>
            </a:solidFill>
          </a:ln>
        </p:spPr>
      </p:pic>
      <p:pic>
        <p:nvPicPr>
          <p:cNvPr id="10" name="Рисунок 9" descr="001а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000108"/>
            <a:ext cx="1928826" cy="2052634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357166"/>
            <a:ext cx="8443914" cy="1428736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ru-RU" sz="6400" b="1" dirty="0" smtClean="0">
                <a:solidFill>
                  <a:srgbClr val="7030A0"/>
                </a:solidFill>
              </a:rPr>
              <a:t>7-8 апреля 2012 года </a:t>
            </a:r>
          </a:p>
          <a:p>
            <a:pPr algn="ctr">
              <a:buNone/>
            </a:pPr>
            <a:r>
              <a:rPr lang="ru-RU" dirty="0" smtClean="0">
                <a:solidFill>
                  <a:srgbClr val="7030A0"/>
                </a:solidFill>
              </a:rPr>
              <a:t>двухдневная областная конференция для приемных родителей                       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7030A0"/>
                </a:solidFill>
              </a:rPr>
              <a:t>в г. Кандалакше,                                                                                                               </a:t>
            </a:r>
            <a:r>
              <a:rPr lang="ru-RU" dirty="0" smtClean="0">
                <a:solidFill>
                  <a:srgbClr val="7030A0"/>
                </a:solidFill>
              </a:rPr>
              <a:t> в рамках реализации проекта </a:t>
            </a:r>
            <a:r>
              <a:rPr lang="ru-RU" b="1" dirty="0" smtClean="0">
                <a:solidFill>
                  <a:srgbClr val="7030A0"/>
                </a:solidFill>
              </a:rPr>
              <a:t>«Защита прав детей в приёмных семьях»</a:t>
            </a:r>
            <a:endParaRPr lang="ru-RU" b="1" dirty="0">
              <a:solidFill>
                <a:srgbClr val="7030A0"/>
              </a:solidFill>
            </a:endParaRPr>
          </a:p>
        </p:txBody>
      </p:sp>
      <p:graphicFrame>
        <p:nvGraphicFramePr>
          <p:cNvPr id="22531" name="Object 3"/>
          <p:cNvGraphicFramePr>
            <a:graphicFrameLocks noChangeAspect="1"/>
          </p:cNvGraphicFramePr>
          <p:nvPr/>
        </p:nvGraphicFramePr>
        <p:xfrm>
          <a:off x="1405855" y="1785926"/>
          <a:ext cx="6044047" cy="4544239"/>
        </p:xfrm>
        <a:graphic>
          <a:graphicData uri="http://schemas.openxmlformats.org/presentationml/2006/ole">
            <p:oleObj spid="_x0000_s22531" name="Документ" r:id="rId3" imgW="5994843" imgH="4506991" progId="Word.Document.12">
              <p:embed/>
            </p:oleObj>
          </a:graphicData>
        </a:graphic>
      </p:graphicFrame>
      <p:pic>
        <p:nvPicPr>
          <p:cNvPr id="22535" name="Picture 7" descr="https://im0-tub-ru.yandex.net/i?id=4c902a3832dbfb9befc88c879f6dfbe6&amp;n=33&amp;h=215&amp;w=37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58314">
            <a:off x="7199444" y="5525349"/>
            <a:ext cx="1694225" cy="110186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Совместные мероприятия 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00562" y="1000108"/>
            <a:ext cx="4043362" cy="4143403"/>
          </a:xfrm>
        </p:spPr>
        <p:txBody>
          <a:bodyPr>
            <a:normAutofit fontScale="47500" lnSpcReduction="20000"/>
          </a:bodyPr>
          <a:lstStyle/>
          <a:p>
            <a:pPr algn="just"/>
            <a:r>
              <a:rPr lang="ru-RU" b="1" dirty="0" smtClean="0">
                <a:solidFill>
                  <a:srgbClr val="7030A0"/>
                </a:solidFill>
              </a:rPr>
              <a:t> 23.05.2012 года</a:t>
            </a:r>
            <a:r>
              <a:rPr lang="ru-RU" dirty="0" smtClean="0">
                <a:solidFill>
                  <a:srgbClr val="7030A0"/>
                </a:solidFill>
              </a:rPr>
              <a:t> – семинар  </a:t>
            </a:r>
            <a:r>
              <a:rPr lang="ru-RU" b="1" dirty="0" smtClean="0">
                <a:solidFill>
                  <a:srgbClr val="7030A0"/>
                </a:solidFill>
              </a:rPr>
              <a:t>«Удовлетворение потребностей ребенка – привязанность» </a:t>
            </a:r>
            <a:r>
              <a:rPr lang="ru-RU" dirty="0" smtClean="0">
                <a:solidFill>
                  <a:srgbClr val="7030A0"/>
                </a:solidFill>
              </a:rPr>
              <a:t>с молодыми мамами – лицами, из числа детей, оставшихся без попечения родителей (выпускницами детских домов, Детской деревни –SOS Кандалакша)</a:t>
            </a:r>
          </a:p>
          <a:p>
            <a:pPr algn="just">
              <a:buNone/>
            </a:pPr>
            <a:r>
              <a:rPr lang="ru-RU" dirty="0" smtClean="0">
                <a:solidFill>
                  <a:srgbClr val="7030A0"/>
                </a:solidFill>
              </a:rPr>
              <a:t> </a:t>
            </a:r>
          </a:p>
          <a:p>
            <a:pPr algn="just"/>
            <a:r>
              <a:rPr lang="ru-RU" b="1" dirty="0" smtClean="0">
                <a:solidFill>
                  <a:srgbClr val="7030A0"/>
                </a:solidFill>
              </a:rPr>
              <a:t>С апреля по сентябрь 2012 г. -  участие в конкурсе городов России «Город без сирот» в 2012 г.</a:t>
            </a:r>
          </a:p>
          <a:p>
            <a:pPr algn="just">
              <a:buNone/>
            </a:pPr>
            <a:endParaRPr lang="ru-RU" b="1" dirty="0" smtClean="0">
              <a:solidFill>
                <a:srgbClr val="7030A0"/>
              </a:solidFill>
            </a:endParaRPr>
          </a:p>
          <a:p>
            <a:pPr algn="just"/>
            <a:r>
              <a:rPr lang="ru-RU" b="1" dirty="0" smtClean="0">
                <a:solidFill>
                  <a:srgbClr val="7030A0"/>
                </a:solidFill>
              </a:rPr>
              <a:t>06.06.2012 г.</a:t>
            </a:r>
            <a:r>
              <a:rPr lang="ru-RU" dirty="0" smtClean="0">
                <a:solidFill>
                  <a:srgbClr val="7030A0"/>
                </a:solidFill>
              </a:rPr>
              <a:t> - в службе прошла встреча с замещающими семьями </a:t>
            </a:r>
            <a:r>
              <a:rPr lang="ru-RU" b="1" dirty="0" smtClean="0">
                <a:solidFill>
                  <a:srgbClr val="7030A0"/>
                </a:solidFill>
              </a:rPr>
              <a:t>«Служба сопровождения детей и замещающих семей как одна из структур помощи замещающим семьям»</a:t>
            </a:r>
          </a:p>
          <a:p>
            <a:pPr algn="just">
              <a:buNone/>
            </a:pPr>
            <a:endParaRPr lang="ru-RU" dirty="0" smtClean="0">
              <a:solidFill>
                <a:srgbClr val="7030A0"/>
              </a:solidFill>
            </a:endParaRPr>
          </a:p>
          <a:p>
            <a:pPr algn="just"/>
            <a:r>
              <a:rPr lang="ru-RU" dirty="0" smtClean="0">
                <a:solidFill>
                  <a:srgbClr val="7030A0"/>
                </a:solidFill>
              </a:rPr>
              <a:t> </a:t>
            </a:r>
            <a:r>
              <a:rPr lang="ru-RU" b="1" dirty="0" smtClean="0">
                <a:solidFill>
                  <a:srgbClr val="7030A0"/>
                </a:solidFill>
              </a:rPr>
              <a:t>15.12.2012 года</a:t>
            </a:r>
            <a:r>
              <a:rPr lang="ru-RU" dirty="0" smtClean="0">
                <a:solidFill>
                  <a:srgbClr val="7030A0"/>
                </a:solidFill>
              </a:rPr>
              <a:t> - городская научно-практическая конференция </a:t>
            </a:r>
            <a:r>
              <a:rPr lang="ru-RU" b="1" dirty="0" smtClean="0">
                <a:solidFill>
                  <a:srgbClr val="7030A0"/>
                </a:solidFill>
              </a:rPr>
              <a:t>«Духовно-нравственное воспитание»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5" name="Picture 2" descr="http://newsregions.ru/wp-content/uploads/2016/11/97d6fcdaf792c3d16f1b126b9dc7208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5214950"/>
            <a:ext cx="2428892" cy="136625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40962" name="Picture 2" descr="C:\Users\USER\Desktop\сканирование0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4500570"/>
            <a:ext cx="2362912" cy="216312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40964" name="Picture 4" descr="C:\Users\USER\AppData\Local\Temp\Rar$DIa0.894\q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57290" y="2357430"/>
            <a:ext cx="2090737" cy="139223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40965" name="Picture 5" descr="C:\Users\USER\AppData\Local\Temp\Rar$DIa0.433\145271210644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86182" y="4714884"/>
            <a:ext cx="2571747" cy="154304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40966" name="Picture 6" descr="C:\Users\USER\AppData\Local\Temp\Rar$DIa0.081\DSCN806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928670"/>
            <a:ext cx="2071702" cy="138131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40967" name="Picture 7" descr="C:\Users\USER\AppData\Local\Temp\Rar$DIa0.245\at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00298" y="3786190"/>
            <a:ext cx="2073275" cy="155416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6" name="Picture 6" descr="D:\Мои документы\3.КЛУБ ЗАМ, СЕМЕЙ   ШАГ\фото Клуба\февраль 28.02.2015\DSCN55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08" y="3143248"/>
            <a:ext cx="2191205" cy="16430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3100" b="1" dirty="0" smtClean="0">
                <a:solidFill>
                  <a:srgbClr val="7030A0"/>
                </a:solidFill>
              </a:rPr>
              <a:t>Повышение уровня психолого-педагогической компетентности и развитие воспитательных возможностей замещающих родителей</a:t>
            </a:r>
            <a:endParaRPr lang="ru-RU" sz="3100" b="1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857364"/>
            <a:ext cx="8229600" cy="4500594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r>
              <a:rPr lang="ru-RU" sz="8000" dirty="0" smtClean="0"/>
              <a:t> </a:t>
            </a:r>
          </a:p>
          <a:p>
            <a:pPr algn="ctr">
              <a:buNone/>
            </a:pPr>
            <a:r>
              <a:rPr lang="ru-RU" sz="8000" b="1" dirty="0" smtClean="0">
                <a:solidFill>
                  <a:srgbClr val="002060"/>
                </a:solidFill>
              </a:rPr>
              <a:t>Клуб замещающих семей «Шаг»</a:t>
            </a:r>
            <a:r>
              <a:rPr lang="ru-RU" sz="8000" dirty="0" smtClean="0">
                <a:solidFill>
                  <a:srgbClr val="002060"/>
                </a:solidFill>
              </a:rPr>
              <a:t> в службе сопровождения  открыт </a:t>
            </a:r>
            <a:r>
              <a:rPr lang="ru-RU" sz="8000" b="1" dirty="0" smtClean="0">
                <a:solidFill>
                  <a:srgbClr val="002060"/>
                </a:solidFill>
              </a:rPr>
              <a:t>18.01.2013 г. </a:t>
            </a:r>
            <a:r>
              <a:rPr lang="ru-RU" sz="8000" dirty="0" smtClean="0">
                <a:solidFill>
                  <a:srgbClr val="002060"/>
                </a:solidFill>
              </a:rPr>
              <a:t>(члены клуба это большинство замещающих родителей, которые входят и в состав Союза приемных семей) </a:t>
            </a:r>
          </a:p>
          <a:p>
            <a:pPr algn="ctr">
              <a:buNone/>
            </a:pPr>
            <a:endParaRPr lang="ru-RU" sz="8000" dirty="0" smtClean="0"/>
          </a:p>
          <a:p>
            <a:pPr algn="ctr">
              <a:buNone/>
            </a:pPr>
            <a:endParaRPr lang="ru-RU" sz="8000" dirty="0" smtClean="0"/>
          </a:p>
          <a:p>
            <a:pPr algn="ctr">
              <a:buNone/>
            </a:pPr>
            <a:endParaRPr lang="ru-RU" sz="8000" dirty="0" smtClean="0"/>
          </a:p>
          <a:p>
            <a:pPr algn="ctr">
              <a:buNone/>
            </a:pPr>
            <a:endParaRPr lang="ru-RU" sz="8000" dirty="0" smtClean="0"/>
          </a:p>
          <a:p>
            <a:pPr algn="ctr">
              <a:buNone/>
            </a:pPr>
            <a:endParaRPr lang="ru-RU" sz="8000" dirty="0" smtClean="0"/>
          </a:p>
          <a:p>
            <a:pPr algn="ctr">
              <a:buNone/>
            </a:pPr>
            <a:endParaRPr lang="ru-RU" sz="8000" dirty="0" smtClean="0"/>
          </a:p>
          <a:p>
            <a:pPr algn="ctr">
              <a:buNone/>
            </a:pPr>
            <a:endParaRPr lang="ru-RU" dirty="0" smtClean="0"/>
          </a:p>
          <a:p>
            <a:r>
              <a:rPr lang="ru-RU" sz="4800" b="1" dirty="0" smtClean="0">
                <a:solidFill>
                  <a:srgbClr val="002060"/>
                </a:solidFill>
              </a:rPr>
              <a:t>Мероприятия Клуба:</a:t>
            </a:r>
          </a:p>
          <a:p>
            <a:r>
              <a:rPr lang="ru-RU" sz="4800" u="sng" dirty="0" smtClean="0">
                <a:solidFill>
                  <a:srgbClr val="002060"/>
                </a:solidFill>
              </a:rPr>
              <a:t>Совместные для родителей и детей:</a:t>
            </a:r>
            <a:endParaRPr lang="ru-RU" sz="4800" dirty="0" smtClean="0">
              <a:solidFill>
                <a:srgbClr val="002060"/>
              </a:solidFill>
            </a:endParaRPr>
          </a:p>
          <a:p>
            <a:r>
              <a:rPr lang="ru-RU" sz="4800" dirty="0" smtClean="0">
                <a:solidFill>
                  <a:srgbClr val="002060"/>
                </a:solidFill>
              </a:rPr>
              <a:t>06 июня  «1 июня – Международный день защиты детей».</a:t>
            </a:r>
          </a:p>
          <a:p>
            <a:r>
              <a:rPr lang="ru-RU" sz="4800" dirty="0" smtClean="0">
                <a:solidFill>
                  <a:srgbClr val="002060"/>
                </a:solidFill>
              </a:rPr>
              <a:t>15 ноября «20 ноября – Всемирный день ребёнка.                                                                                                                                           День правовой помощи детям и их родителям».</a:t>
            </a:r>
          </a:p>
          <a:p>
            <a:r>
              <a:rPr lang="ru-RU" sz="4800" dirty="0" smtClean="0">
                <a:solidFill>
                  <a:srgbClr val="002060"/>
                </a:solidFill>
              </a:rPr>
              <a:t>24 ноября «День матери». </a:t>
            </a:r>
          </a:p>
          <a:p>
            <a:r>
              <a:rPr lang="ru-RU" sz="4800" u="sng" dirty="0" smtClean="0">
                <a:solidFill>
                  <a:srgbClr val="002060"/>
                </a:solidFill>
              </a:rPr>
              <a:t>Для родителей</a:t>
            </a:r>
            <a:r>
              <a:rPr lang="ru-RU" sz="4800" dirty="0" smtClean="0">
                <a:solidFill>
                  <a:srgbClr val="002060"/>
                </a:solidFill>
              </a:rPr>
              <a:t>:</a:t>
            </a:r>
          </a:p>
          <a:p>
            <a:r>
              <a:rPr lang="ru-RU" sz="4800" dirty="0" smtClean="0">
                <a:solidFill>
                  <a:srgbClr val="002060"/>
                </a:solidFill>
              </a:rPr>
              <a:t>03 марта «Чувства детей, которые нуждаются в нас».</a:t>
            </a:r>
          </a:p>
          <a:p>
            <a:r>
              <a:rPr lang="ru-RU" sz="4800" dirty="0" smtClean="0">
                <a:solidFill>
                  <a:srgbClr val="002060"/>
                </a:solidFill>
              </a:rPr>
              <a:t>1 ноября «Необходимые компетенции замещающих родителей                                                                                                                            в вопросах развития приемного ребенка».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143636" y="0"/>
            <a:ext cx="207659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7030A0"/>
                </a:solidFill>
              </a:rPr>
              <a:t>2013 год</a:t>
            </a:r>
            <a:endParaRPr lang="ru-RU" sz="4000" b="1" dirty="0">
              <a:solidFill>
                <a:srgbClr val="7030A0"/>
              </a:solidFill>
            </a:endParaRPr>
          </a:p>
        </p:txBody>
      </p:sp>
      <p:pic>
        <p:nvPicPr>
          <p:cNvPr id="40962" name="Picture 2" descr="D:\Мои документы\фотографии\Клуб ШАГ\весна 2013\DSCN50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000372"/>
            <a:ext cx="2190766" cy="16430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40965" name="Picture 5" descr="D:\Мои документы\фотографии\Клуб ШАГ\весна 2013\DSCN507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4572008"/>
            <a:ext cx="2428892" cy="182167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40967" name="Picture 7" descr="D:\Мои документы\3.КЛУБ ЗАМ, СЕМЕЙ   ШАГ\фото Клуба\май 2015\DSC0346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6248" y="3000372"/>
            <a:ext cx="2361004" cy="157163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40968" name="Picture 8" descr="D:\Мои документы\3.КЛУБ ЗАМ, СЕМЕЙ   ШАГ\фото Клуба\клуб 2016 г. сентябрь\20160916_173713.jpg"/>
          <p:cNvPicPr>
            <a:picLocks noChangeAspect="1" noChangeArrowheads="1"/>
          </p:cNvPicPr>
          <p:nvPr/>
        </p:nvPicPr>
        <p:blipFill>
          <a:blip r:embed="rId6" cstate="print"/>
          <a:srcRect r="7921"/>
          <a:stretch>
            <a:fillRect/>
          </a:stretch>
        </p:blipFill>
        <p:spPr bwMode="auto">
          <a:xfrm>
            <a:off x="6572264" y="3214686"/>
            <a:ext cx="2433842" cy="158592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86588" y="-142900"/>
            <a:ext cx="2257412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>2014 год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2143116"/>
            <a:ext cx="8229600" cy="2857521"/>
          </a:xfrm>
        </p:spPr>
        <p:txBody>
          <a:bodyPr>
            <a:noAutofit/>
          </a:bodyPr>
          <a:lstStyle/>
          <a:p>
            <a:pPr lvl="0" algn="just"/>
            <a:r>
              <a:rPr lang="ru-RU" sz="1050" b="1" dirty="0" smtClean="0">
                <a:solidFill>
                  <a:srgbClr val="002060"/>
                </a:solidFill>
              </a:rPr>
              <a:t>21.02.2014 г</a:t>
            </a:r>
            <a:r>
              <a:rPr lang="ru-RU" sz="1050" dirty="0" smtClean="0">
                <a:solidFill>
                  <a:srgbClr val="002060"/>
                </a:solidFill>
              </a:rPr>
              <a:t>. встреча с замещающими родителями в Службе сопровождения </a:t>
            </a:r>
            <a:r>
              <a:rPr lang="ru-RU" sz="1050" b="1" dirty="0" smtClean="0">
                <a:solidFill>
                  <a:srgbClr val="002060"/>
                </a:solidFill>
              </a:rPr>
              <a:t>«Профилактика конфликтных ситуаций и работа с ними». </a:t>
            </a:r>
          </a:p>
          <a:p>
            <a:pPr lvl="0" algn="just"/>
            <a:r>
              <a:rPr lang="ru-RU" sz="1050" b="1" dirty="0" smtClean="0">
                <a:solidFill>
                  <a:srgbClr val="002060"/>
                </a:solidFill>
              </a:rPr>
              <a:t>29.03.2014 г. </a:t>
            </a:r>
            <a:r>
              <a:rPr lang="ru-RU" sz="1050" dirty="0" smtClean="0">
                <a:solidFill>
                  <a:srgbClr val="002060"/>
                </a:solidFill>
              </a:rPr>
              <a:t>городская конференция приемных родителей </a:t>
            </a:r>
            <a:r>
              <a:rPr lang="ru-RU" sz="1050" b="1" dirty="0" smtClean="0">
                <a:solidFill>
                  <a:srgbClr val="002060"/>
                </a:solidFill>
              </a:rPr>
              <a:t>«Здоровая семья – залог благополучия приёмного ребёнка»</a:t>
            </a:r>
            <a:r>
              <a:rPr lang="ru-RU" sz="1050" dirty="0" smtClean="0">
                <a:solidFill>
                  <a:srgbClr val="002060"/>
                </a:solidFill>
              </a:rPr>
              <a:t>,  в рамках Проекта Союза приемных семей по профилактике здорового образа жизни приемных семей «Будьте здоровы».</a:t>
            </a:r>
          </a:p>
          <a:p>
            <a:pPr lvl="0" algn="just"/>
            <a:r>
              <a:rPr lang="ru-RU" sz="1050" b="1" dirty="0" smtClean="0">
                <a:solidFill>
                  <a:srgbClr val="002060"/>
                </a:solidFill>
              </a:rPr>
              <a:t>14.05.2014 г. </a:t>
            </a:r>
            <a:r>
              <a:rPr lang="ru-RU" sz="1050" dirty="0" smtClean="0">
                <a:solidFill>
                  <a:srgbClr val="002060"/>
                </a:solidFill>
              </a:rPr>
              <a:t>встреча с замещающими родителями </a:t>
            </a:r>
            <a:r>
              <a:rPr lang="ru-RU" sz="1050" b="1" dirty="0" smtClean="0">
                <a:solidFill>
                  <a:srgbClr val="002060"/>
                </a:solidFill>
              </a:rPr>
              <a:t>«Атмосфера жизни семьи как фактор физического и психического здоровья ребёнка»"</a:t>
            </a:r>
            <a:r>
              <a:rPr lang="ru-RU" sz="1050" dirty="0" smtClean="0">
                <a:solidFill>
                  <a:srgbClr val="002060"/>
                </a:solidFill>
              </a:rPr>
              <a:t>.</a:t>
            </a:r>
          </a:p>
          <a:p>
            <a:pPr lvl="0" algn="just"/>
            <a:r>
              <a:rPr lang="ru-RU" sz="1050" b="1" dirty="0" smtClean="0">
                <a:solidFill>
                  <a:srgbClr val="002060"/>
                </a:solidFill>
              </a:rPr>
              <a:t>09.06.2014 г. </a:t>
            </a:r>
            <a:r>
              <a:rPr lang="ru-RU" sz="1050" dirty="0" smtClean="0">
                <a:solidFill>
                  <a:srgbClr val="002060"/>
                </a:solidFill>
              </a:rPr>
              <a:t>рабочее совещание, где собрались начальник отдела по охране прав детства  Галина Анатольевна Уварова, представили  Союза приёмных семей, службы сопровождения замещающих семей, Клуба замещающих семей «Шаг». </a:t>
            </a:r>
          </a:p>
          <a:p>
            <a:pPr lvl="0" algn="just"/>
            <a:r>
              <a:rPr lang="ru-RU" sz="1050" b="1" dirty="0" smtClean="0">
                <a:solidFill>
                  <a:srgbClr val="002060"/>
                </a:solidFill>
              </a:rPr>
              <a:t>11.09.2014 года </a:t>
            </a:r>
            <a:r>
              <a:rPr lang="ru-RU" sz="1050" dirty="0" smtClean="0">
                <a:solidFill>
                  <a:srgbClr val="002060"/>
                </a:solidFill>
              </a:rPr>
              <a:t>собрание с приемными родителями Кандалакшского района.  </a:t>
            </a:r>
          </a:p>
          <a:p>
            <a:pPr lvl="0" algn="just"/>
            <a:r>
              <a:rPr lang="ru-RU" sz="1050" b="1" dirty="0" smtClean="0">
                <a:solidFill>
                  <a:srgbClr val="002060"/>
                </a:solidFill>
              </a:rPr>
              <a:t>30.10.2014 г. </a:t>
            </a:r>
            <a:r>
              <a:rPr lang="ru-RU" sz="1050" dirty="0" smtClean="0">
                <a:solidFill>
                  <a:srgbClr val="002060"/>
                </a:solidFill>
              </a:rPr>
              <a:t>семинар для опекунов и приемных родителей на тему: </a:t>
            </a:r>
            <a:r>
              <a:rPr lang="ru-RU" sz="1050" b="1" dirty="0" smtClean="0">
                <a:solidFill>
                  <a:srgbClr val="002060"/>
                </a:solidFill>
              </a:rPr>
              <a:t>«Особенности поведения подростков 12-14 лет в поиске «собственного «Я»</a:t>
            </a:r>
            <a:r>
              <a:rPr lang="ru-RU" sz="1050" dirty="0" smtClean="0">
                <a:solidFill>
                  <a:srgbClr val="002060"/>
                </a:solidFill>
              </a:rPr>
              <a:t>.  </a:t>
            </a:r>
          </a:p>
          <a:p>
            <a:pPr lvl="0" algn="just"/>
            <a:r>
              <a:rPr lang="ru-RU" sz="1050" b="1" dirty="0" smtClean="0">
                <a:solidFill>
                  <a:srgbClr val="002060"/>
                </a:solidFill>
              </a:rPr>
              <a:t>20.11.2014 г.</a:t>
            </a:r>
            <a:r>
              <a:rPr lang="ru-RU" sz="1050" dirty="0" smtClean="0">
                <a:solidFill>
                  <a:srgbClr val="002060"/>
                </a:solidFill>
              </a:rPr>
              <a:t>  круглый стол посвященный  Дню правовой помощи на базе Кандалакшского индустриального колледжа. На встрече присутствовали учащиеся из числа детей-сирот и детей, оставшихся без попечения родителей,  специалисты колледжа, службы сопровождения, начальник по охране прав детства Уварова Галина Анатольевна, представители Союза приемных семей.</a:t>
            </a:r>
          </a:p>
          <a:p>
            <a:pPr lvl="0" algn="just"/>
            <a:r>
              <a:rPr lang="ru-RU" sz="1050" b="1" dirty="0" smtClean="0">
                <a:solidFill>
                  <a:srgbClr val="002060"/>
                </a:solidFill>
              </a:rPr>
              <a:t>05.12.2014 г. </a:t>
            </a:r>
            <a:r>
              <a:rPr lang="ru-RU" sz="1050" dirty="0" smtClean="0">
                <a:solidFill>
                  <a:srgbClr val="002060"/>
                </a:solidFill>
              </a:rPr>
              <a:t>встреча «Семейный код общения». </a:t>
            </a:r>
          </a:p>
          <a:p>
            <a:pPr lvl="0" algn="just"/>
            <a:r>
              <a:rPr lang="ru-RU" sz="1050" b="1" dirty="0" smtClean="0">
                <a:solidFill>
                  <a:srgbClr val="002060"/>
                </a:solidFill>
              </a:rPr>
              <a:t>16.12.2014 г. </a:t>
            </a:r>
            <a:r>
              <a:rPr lang="ru-RU" sz="1050" dirty="0" smtClean="0">
                <a:solidFill>
                  <a:srgbClr val="002060"/>
                </a:solidFill>
              </a:rPr>
              <a:t>собрание с опекунами (попечителями) Кандалакшского района. </a:t>
            </a:r>
          </a:p>
          <a:p>
            <a:endParaRPr lang="ru-RU" sz="1050" dirty="0">
              <a:solidFill>
                <a:srgbClr val="002060"/>
              </a:solidFill>
            </a:endParaRPr>
          </a:p>
        </p:txBody>
      </p:sp>
      <p:pic>
        <p:nvPicPr>
          <p:cNvPr id="71681" name="Picture 1" descr="D:\Мои документы\фотографии\Клуб ШАГ\мероприятие с детьми к 20 ноября\DSC053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14290"/>
            <a:ext cx="2214578" cy="166093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71682" name="Picture 2" descr="D:\Мои документы\фотографии\Клуб ШАГ\мероприятие с детьми к 20 ноября\DSC053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428604"/>
            <a:ext cx="2095515" cy="157163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71683" name="Picture 3" descr="D:\Мои документы\фотографии\Клуб ШАГ\ноябрь2013\DSC05338.JPG"/>
          <p:cNvPicPr>
            <a:picLocks noChangeAspect="1" noChangeArrowheads="1"/>
          </p:cNvPicPr>
          <p:nvPr/>
        </p:nvPicPr>
        <p:blipFill>
          <a:blip r:embed="rId4" cstate="print"/>
          <a:srcRect l="4878" r="12195"/>
          <a:stretch>
            <a:fillRect/>
          </a:stretch>
        </p:blipFill>
        <p:spPr bwMode="auto">
          <a:xfrm>
            <a:off x="2143108" y="214290"/>
            <a:ext cx="2428892" cy="164753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71684" name="Picture 4" descr="D:\Мои документы\фотографии\Клуб ШАГ\ноябрь2013\DSC05342.JPG"/>
          <p:cNvPicPr>
            <a:picLocks noChangeAspect="1" noChangeArrowheads="1"/>
          </p:cNvPicPr>
          <p:nvPr/>
        </p:nvPicPr>
        <p:blipFill>
          <a:blip r:embed="rId5" cstate="print"/>
          <a:srcRect l="17949"/>
          <a:stretch>
            <a:fillRect/>
          </a:stretch>
        </p:blipFill>
        <p:spPr bwMode="auto">
          <a:xfrm>
            <a:off x="6715140" y="642918"/>
            <a:ext cx="2286016" cy="156717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71686" name="Picture 6" descr="D:\Мои документы\фотографии\клуб ВЕКТОР\КИК,круглый стол20.11.2014г\DSC0180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43702" y="5214950"/>
            <a:ext cx="2298947" cy="153032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71687" name="Picture 7" descr="D:\Мои документы\фотографии\клуб ВЕКТОР\КИК,круглый стол20.11.2014г\DSC0179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2844" y="5214950"/>
            <a:ext cx="2213609" cy="147352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71689" name="Picture 9" descr="D:\Мои документы\фотографии\семинар В поиске собст. Я\DSCN885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57422" y="5095628"/>
            <a:ext cx="2214676" cy="147664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71690" name="Picture 10" descr="D:\Мои документы\фотографии\семинар В поиске собст. Я\DSCN886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00562" y="5072074"/>
            <a:ext cx="2214578" cy="147657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14546" y="785794"/>
            <a:ext cx="751522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00B0F0"/>
                </a:solidFill>
              </a:rPr>
              <a:t>Совместные традиции</a:t>
            </a:r>
            <a:endParaRPr lang="ru-RU" b="1" dirty="0">
              <a:solidFill>
                <a:srgbClr val="00B0F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86182" y="2571720"/>
            <a:ext cx="4800576" cy="428628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B050"/>
                </a:solidFill>
              </a:rPr>
              <a:t>Новый год»</a:t>
            </a:r>
          </a:p>
          <a:p>
            <a:pPr algn="ctr"/>
            <a:r>
              <a:rPr lang="ru-RU" b="1" dirty="0" smtClean="0">
                <a:solidFill>
                  <a:srgbClr val="7030A0"/>
                </a:solidFill>
              </a:rPr>
              <a:t> «День матери»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 «Международный женский день 8 Марта» </a:t>
            </a:r>
          </a:p>
          <a:p>
            <a:pPr algn="ctr"/>
            <a:r>
              <a:rPr lang="ru-RU" b="1" dirty="0" smtClean="0">
                <a:solidFill>
                  <a:srgbClr val="00B0F0"/>
                </a:solidFill>
              </a:rPr>
              <a:t>«День семьи»</a:t>
            </a:r>
          </a:p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Совместные походы</a:t>
            </a: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70662" name="Picture 6" descr="http://www.playcast.ru/uploads/2015/10/11/1541040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92919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28586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18.12.2014 г. - 20.12.2014 г. </a:t>
            </a:r>
            <a:br>
              <a:rPr lang="ru-RU" sz="3600" b="1" dirty="0" smtClean="0">
                <a:solidFill>
                  <a:srgbClr val="FF0000"/>
                </a:solidFill>
              </a:rPr>
            </a:br>
            <a:r>
              <a:rPr lang="ru-RU" sz="3600" b="1" dirty="0" smtClean="0">
                <a:solidFill>
                  <a:srgbClr val="00B050"/>
                </a:solidFill>
              </a:rPr>
              <a:t>«Обряды и традиции «</a:t>
            </a:r>
            <a:r>
              <a:rPr lang="ru-RU" sz="3600" b="1" dirty="0" err="1" smtClean="0">
                <a:solidFill>
                  <a:srgbClr val="00B050"/>
                </a:solidFill>
              </a:rPr>
              <a:t>Новогодья</a:t>
            </a:r>
            <a:r>
              <a:rPr lang="ru-RU" sz="3600" b="1" dirty="0" smtClean="0">
                <a:solidFill>
                  <a:srgbClr val="00B050"/>
                </a:solidFill>
              </a:rPr>
              <a:t>»,</a:t>
            </a:r>
            <a:br>
              <a:rPr lang="ru-RU" sz="3600" b="1" dirty="0" smtClean="0">
                <a:solidFill>
                  <a:srgbClr val="00B050"/>
                </a:solidFill>
              </a:rPr>
            </a:br>
            <a:r>
              <a:rPr lang="ru-RU" sz="3600" b="1" dirty="0" smtClean="0">
                <a:solidFill>
                  <a:srgbClr val="7030A0"/>
                </a:solidFill>
              </a:rPr>
              <a:t>«Преддверие Нового года»</a:t>
            </a:r>
            <a:r>
              <a:rPr lang="ru-RU" sz="3600" dirty="0" smtClean="0">
                <a:solidFill>
                  <a:srgbClr val="7030A0"/>
                </a:solidFill>
              </a:rPr>
              <a:t/>
            </a:r>
            <a:br>
              <a:rPr lang="ru-RU" sz="3600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00B050"/>
                </a:solidFill>
              </a:rPr>
              <a:t/>
            </a:r>
            <a:br>
              <a:rPr lang="ru-RU" b="1" dirty="0" smtClean="0">
                <a:solidFill>
                  <a:srgbClr val="00B05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/>
            </a:r>
            <a:br>
              <a:rPr lang="ru-RU" dirty="0" smtClean="0">
                <a:solidFill>
                  <a:srgbClr val="00B050"/>
                </a:solidFill>
              </a:rPr>
            </a:b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68609" name="Picture 1" descr="C:\Users\USER\AppData\Local\Temp\Rar$DIa0.280\vd1.jpg"/>
          <p:cNvPicPr>
            <a:picLocks noChangeAspect="1" noChangeArrowheads="1"/>
          </p:cNvPicPr>
          <p:nvPr/>
        </p:nvPicPr>
        <p:blipFill>
          <a:blip r:embed="rId2" cstate="print"/>
          <a:srcRect l="8610" b="8194"/>
          <a:stretch>
            <a:fillRect/>
          </a:stretch>
        </p:blipFill>
        <p:spPr bwMode="auto">
          <a:xfrm>
            <a:off x="500034" y="2000240"/>
            <a:ext cx="1857388" cy="279970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68610" name="Picture 2" descr="D:\Мои документы\фотографии\встреча н.г.2015\Новый год Лувенга\DSCN8916.jpg"/>
          <p:cNvPicPr>
            <a:picLocks noChangeAspect="1" noChangeArrowheads="1"/>
          </p:cNvPicPr>
          <p:nvPr/>
        </p:nvPicPr>
        <p:blipFill>
          <a:blip r:embed="rId3" cstate="print"/>
          <a:srcRect b="10881"/>
          <a:stretch>
            <a:fillRect/>
          </a:stretch>
        </p:blipFill>
        <p:spPr bwMode="auto">
          <a:xfrm>
            <a:off x="3714744" y="2071678"/>
            <a:ext cx="4328098" cy="257176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6" name="Picture 2" descr="D:\Мои документы\фотографии\встреча н.г.2015\Новый год Лувенга\DSCN90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5000636"/>
            <a:ext cx="2571768" cy="171473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7" name="Picture 1" descr="D:\Мои документы\фотографии\встреча н.г.2015\Новый год Лувенга\DSCN891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4744" y="4786322"/>
            <a:ext cx="2571740" cy="171471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8" name="Picture 3" descr="D:\Мои документы\фотографии\встреча н.г.2015\Новый год Лувенга\DSCN894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00826" y="4976904"/>
            <a:ext cx="2429096" cy="1619609"/>
          </a:xfrm>
          <a:prstGeom prst="rect">
            <a:avLst/>
          </a:prstGeom>
          <a:noFill/>
        </p:spPr>
      </p:pic>
      <p:pic>
        <p:nvPicPr>
          <p:cNvPr id="63490" name="Picture 2" descr="http://www.playcast.ru/uploads/2016/12/22/2099601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500298" y="3571876"/>
            <a:ext cx="1143002" cy="1143003"/>
          </a:xfrm>
          <a:prstGeom prst="rect">
            <a:avLst/>
          </a:prstGeom>
          <a:noFill/>
        </p:spPr>
      </p:pic>
      <p:pic>
        <p:nvPicPr>
          <p:cNvPr id="63492" name="Picture 4" descr="http://3.bp.blogspot.com/-a7l80rrzU7s/WER-Mi5KqII/AAAAAAAA_Ro/gXj2kiS83N40jNwmu5V9Rk6vxCS-qif4ACK4B/s1600/0_96d80_172efcf0_M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572396" y="3048009"/>
            <a:ext cx="1314450" cy="180975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22.11.2014 г.   </a:t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праздник День матери </a:t>
            </a:r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5" name="Picture 2" descr="G:\NGsJNoU3H_k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285860"/>
            <a:ext cx="6034617" cy="452596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64514" name="Picture 2" descr="https://im0-tub-ru.yandex.net/i?id=8257e8335bb84b9c86a0077d15c03d54&amp;n=33&amp;h=84&amp;w=48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967261">
            <a:off x="4714883" y="5182086"/>
            <a:ext cx="4395843" cy="769273"/>
          </a:xfrm>
          <a:prstGeom prst="rect">
            <a:avLst/>
          </a:prstGeom>
          <a:noFill/>
        </p:spPr>
      </p:pic>
      <p:pic>
        <p:nvPicPr>
          <p:cNvPr id="64516" name="Picture 4" descr="http://www.playcast.ru/uploads/2016/11/26/2066438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44" y="4000504"/>
            <a:ext cx="2143108" cy="233124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7030A0"/>
                </a:solidFill>
              </a:rPr>
              <a:t>09.04.2015г. </a:t>
            </a:r>
            <a:r>
              <a:rPr lang="ru-RU" sz="3200" b="1" dirty="0" smtClean="0">
                <a:solidFill>
                  <a:srgbClr val="002060"/>
                </a:solidFill>
              </a:rPr>
              <a:t/>
            </a:r>
            <a:br>
              <a:rPr lang="ru-RU" sz="3200" b="1" dirty="0" smtClean="0">
                <a:solidFill>
                  <a:srgbClr val="002060"/>
                </a:solidFill>
              </a:rPr>
            </a:br>
            <a:r>
              <a:rPr lang="ru-RU" sz="3200" b="1" dirty="0" smtClean="0">
                <a:solidFill>
                  <a:srgbClr val="FF0000"/>
                </a:solidFill>
              </a:rPr>
              <a:t>«Подарки близким с теплотой и любовью»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6" name="Picture 2" descr="D:\Мои документы\фотографии\Клуб ШАГ\Занятие в клубе шаг 09.04.2015г\DSCN983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1500174"/>
            <a:ext cx="3036115" cy="202407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65537" name="Picture 1" descr="D:\Мои документы\фотографии\Фото для форума\DSCN98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1928802"/>
            <a:ext cx="2928958" cy="195133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65538" name="Picture 2" descr="C:\Users\USER\AppData\Local\Temp\Rar$DIa0.150\a4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1357298"/>
            <a:ext cx="2998375" cy="200026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7" name="Picture 2" descr="D:\Мои документы\фотографии\Клуб ШАГ\Занятие в клубе шаг 09.04.2015г\DSCN984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71604" y="3857628"/>
            <a:ext cx="2964663" cy="19767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8" name="Picture 2" descr="D:\Мои документы\фотографии\Клуб ШАГ\Занятие в клубе шаг 09.04.2015г\DSCN984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57752" y="3857628"/>
            <a:ext cx="3000397" cy="200026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62470" name="Picture 6" descr="http://www.playcast.ru/uploads/2016/01/12/16781903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5429264"/>
            <a:ext cx="4786314" cy="1071570"/>
          </a:xfrm>
          <a:prstGeom prst="rect">
            <a:avLst/>
          </a:prstGeom>
          <a:noFill/>
        </p:spPr>
      </p:pic>
      <p:pic>
        <p:nvPicPr>
          <p:cNvPr id="11" name="Picture 6" descr="http://www.playcast.ru/uploads/2016/01/12/16781903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86248" y="5429264"/>
            <a:ext cx="4500562" cy="107157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8579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>25.04.2015 г. </a:t>
            </a:r>
            <a:r>
              <a:rPr lang="ru-RU" b="1" dirty="0" smtClean="0">
                <a:solidFill>
                  <a:schemeClr val="tx2"/>
                </a:solidFill>
              </a:rPr>
              <a:t/>
            </a:r>
            <a:br>
              <a:rPr lang="ru-RU" b="1" dirty="0" smtClean="0">
                <a:solidFill>
                  <a:schemeClr val="tx2"/>
                </a:solidFill>
              </a:rPr>
            </a:br>
            <a:r>
              <a:rPr lang="ru-RU" sz="3600" b="1" dirty="0" smtClean="0"/>
              <a:t>встреча </a:t>
            </a:r>
            <a:r>
              <a:rPr lang="ru-RU" sz="3600" b="1" dirty="0" smtClean="0">
                <a:solidFill>
                  <a:srgbClr val="FF0000"/>
                </a:solidFill>
              </a:rPr>
              <a:t>«Пиратская вечеринка»,</a:t>
            </a:r>
            <a:r>
              <a:rPr lang="ru-RU" sz="3600" b="1" dirty="0" smtClean="0"/>
              <a:t> </a:t>
            </a:r>
            <a:br>
              <a:rPr lang="ru-RU" sz="3600" b="1" dirty="0" smtClean="0"/>
            </a:br>
            <a:r>
              <a:rPr lang="ru-RU" sz="3600" b="1" dirty="0" smtClean="0"/>
              <a:t>приурочена к акции </a:t>
            </a:r>
            <a:r>
              <a:rPr lang="ru-RU" sz="3600" b="1" dirty="0" smtClean="0">
                <a:solidFill>
                  <a:srgbClr val="FF0000"/>
                </a:solidFill>
              </a:rPr>
              <a:t>«ПАПИН АПРЕЛЬ»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pic>
        <p:nvPicPr>
          <p:cNvPr id="25602" name="Picture 2" descr="C:\Users\USER\AppData\Local\Temp\Rar$DIa0.775\0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4214818"/>
            <a:ext cx="2881061" cy="2159934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  <p:pic>
        <p:nvPicPr>
          <p:cNvPr id="64513" name="Picture 1" descr="C:\Users\USER\AppData\Local\Temp\Rar$DIa0.690\0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4214818"/>
            <a:ext cx="3000396" cy="2248235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  <p:pic>
        <p:nvPicPr>
          <p:cNvPr id="61442" name="Picture 2" descr="http://raz1um.ru/animation/pirat/mid145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14744" y="4929198"/>
            <a:ext cx="1285884" cy="1421240"/>
          </a:xfrm>
          <a:prstGeom prst="rect">
            <a:avLst/>
          </a:prstGeom>
          <a:noFill/>
        </p:spPr>
      </p:pic>
      <p:pic>
        <p:nvPicPr>
          <p:cNvPr id="61444" name="Picture 4" descr="https://im3-tub-ru.yandex.net/i?id=4511eedeb1f0a77a6c66fdbbada5ac37&amp;n=33&amp;h=213&amp;w=32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00958" y="428604"/>
            <a:ext cx="1357322" cy="903467"/>
          </a:xfrm>
          <a:prstGeom prst="rect">
            <a:avLst/>
          </a:prstGeom>
          <a:noFill/>
        </p:spPr>
      </p:pic>
      <p:pic>
        <p:nvPicPr>
          <p:cNvPr id="61446" name="Picture 6" descr="https://im0-tub-ru.yandex.net/i?id=b7283e848738bc26a2ad8cdefc76e343&amp;n=33&amp;h=215&amp;w=32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00760" y="2357430"/>
            <a:ext cx="2332513" cy="154781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  <p:pic>
        <p:nvPicPr>
          <p:cNvPr id="61450" name="Picture 10" descr="http://photo.adiso.by/photo/resource/by/99/99929/piraty-na-den-rozhdeniya-rebenka.3.b.jpg"/>
          <p:cNvPicPr>
            <a:picLocks noChangeAspect="1" noChangeArrowheads="1"/>
          </p:cNvPicPr>
          <p:nvPr/>
        </p:nvPicPr>
        <p:blipFill>
          <a:blip r:embed="rId7" cstate="print"/>
          <a:srcRect l="13333" t="8893" r="14166"/>
          <a:stretch>
            <a:fillRect/>
          </a:stretch>
        </p:blipFill>
        <p:spPr bwMode="auto">
          <a:xfrm>
            <a:off x="500034" y="2357430"/>
            <a:ext cx="2170537" cy="153350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  <p:pic>
        <p:nvPicPr>
          <p:cNvPr id="25603" name="Picture 3" descr="D:\Мои документы\МИЛОРИ\Плакат ШАГ\12.JPG"/>
          <p:cNvPicPr>
            <a:picLocks noChangeAspect="1" noChangeArrowheads="1"/>
          </p:cNvPicPr>
          <p:nvPr/>
        </p:nvPicPr>
        <p:blipFill>
          <a:blip r:embed="rId8" cstate="print"/>
          <a:srcRect r="12650" b="6915"/>
          <a:stretch>
            <a:fillRect/>
          </a:stretch>
        </p:blipFill>
        <p:spPr bwMode="auto">
          <a:xfrm>
            <a:off x="2643174" y="2143116"/>
            <a:ext cx="3357586" cy="2385653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000108"/>
            <a:ext cx="8443914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>15.05.2015 г. </a:t>
            </a:r>
            <a:r>
              <a:rPr lang="ru-RU" b="1" dirty="0" smtClean="0"/>
              <a:t>встреча, посвященная </a:t>
            </a:r>
            <a:r>
              <a:rPr lang="ru-RU" b="1" dirty="0" smtClean="0">
                <a:solidFill>
                  <a:srgbClr val="FF0000"/>
                </a:solidFill>
              </a:rPr>
              <a:t>Дню семьи и Международному Дню детского телефона доверия «Загляните в семейный альбом» </a:t>
            </a: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6081" name="Picture 1" descr="D:\Мои документы\3.КЛУБ ЗАМ, СЕМЕЙ   ШАГ\фото Клуба\май 2015\DSC034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78" y="2857496"/>
            <a:ext cx="2468322" cy="16430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46082" name="Picture 2" descr="D:\Мои документы\3.КЛУБ ЗАМ, СЕМЕЙ   ШАГ\фото Клуба\май 2015\DSC0346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163400">
            <a:off x="254494" y="4793254"/>
            <a:ext cx="2538355" cy="168969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46083" name="Picture 3" descr="D:\Мои документы\3.КЛУБ ЗАМ, СЕМЕЙ   ШАГ\фото Клуба\май 2015\DSCN034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719007">
            <a:off x="6218111" y="4813558"/>
            <a:ext cx="2501836" cy="166810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46084" name="Picture 4" descr="D:\Мои документы\3.КЛУБ ЗАМ, СЕМЕЙ   ШАГ\фото Клуба\май 2015\DSCN591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270640">
            <a:off x="229185" y="2618893"/>
            <a:ext cx="2571768" cy="192843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46085" name="Picture 5" descr="D:\Мои документы\3.КЛУБ ЗАМ, СЕМЕЙ   ШАГ\фото Клуба\май 2015\DSCN593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688198">
            <a:off x="6230808" y="2726147"/>
            <a:ext cx="2456412" cy="184193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63489" name="Picture 1" descr="D:\Мои документы\фотографии\Фото для форума\DSC0346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14678" y="4786322"/>
            <a:ext cx="2470383" cy="16430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07154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>04.11.2015 г.</a:t>
            </a:r>
            <a:r>
              <a:rPr lang="ru-RU" dirty="0" smtClean="0">
                <a:solidFill>
                  <a:srgbClr val="7030A0"/>
                </a:solidFill>
              </a:rPr>
              <a:t>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ежегодная региональная акция </a:t>
            </a:r>
            <a:r>
              <a:rPr lang="ru-RU" b="1" dirty="0" smtClean="0">
                <a:solidFill>
                  <a:srgbClr val="00B0F0"/>
                </a:solidFill>
              </a:rPr>
              <a:t>«Быть ребенком не должно быть больно» в ДК «Металлург»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143248"/>
            <a:ext cx="4609672" cy="307183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41987" name="Picture 3" descr="C:\Users\USER\AppData\Local\Temp\Rar$DIa0.818\q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2643182"/>
            <a:ext cx="2896293" cy="192866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6" name="Picture 3" descr="C:\Users\USER\AppData\Local\Temp\Rar$DIa0.218\q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4500570"/>
            <a:ext cx="3325622" cy="221455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>27.11.2015 г</a:t>
            </a:r>
            <a:r>
              <a:rPr lang="ru-RU" dirty="0" smtClean="0">
                <a:solidFill>
                  <a:srgbClr val="7030A0"/>
                </a:solidFill>
              </a:rPr>
              <a:t>.</a:t>
            </a:r>
            <a:r>
              <a:rPr lang="ru-RU" dirty="0" smtClean="0"/>
              <a:t> праздник </a:t>
            </a:r>
            <a:br>
              <a:rPr lang="ru-RU" dirty="0" smtClean="0"/>
            </a:br>
            <a:r>
              <a:rPr lang="ru-RU" b="1" dirty="0" smtClean="0">
                <a:solidFill>
                  <a:srgbClr val="FF0000"/>
                </a:solidFill>
              </a:rPr>
              <a:t>День матери </a:t>
            </a:r>
            <a:endParaRPr lang="ru-RU" dirty="0"/>
          </a:p>
        </p:txBody>
      </p:sp>
      <p:pic>
        <p:nvPicPr>
          <p:cNvPr id="26626" name="Picture 2" descr="D:\Мои документы\МИЛОРИ\Плакат ШАГ\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1643050"/>
            <a:ext cx="7429500" cy="4038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8372" name="Picture 4" descr="http://vamotkrytka.ru/_ph/152/2/819804579.gif?148509686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5357826"/>
            <a:ext cx="1619250" cy="1238250"/>
          </a:xfrm>
          <a:prstGeom prst="rect">
            <a:avLst/>
          </a:prstGeom>
          <a:noFill/>
        </p:spPr>
      </p:pic>
      <p:pic>
        <p:nvPicPr>
          <p:cNvPr id="6" name="Picture 4" descr="http://vamotkrytka.ru/_ph/152/2/819804579.gif?148509686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00364" y="5214950"/>
            <a:ext cx="1619250" cy="1238250"/>
          </a:xfrm>
          <a:prstGeom prst="rect">
            <a:avLst/>
          </a:prstGeom>
          <a:noFill/>
        </p:spPr>
      </p:pic>
      <p:pic>
        <p:nvPicPr>
          <p:cNvPr id="7" name="Picture 4" descr="http://vamotkrytka.ru/_ph/152/2/819804579.gif?148509686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5357826"/>
            <a:ext cx="1619250" cy="1238250"/>
          </a:xfrm>
          <a:prstGeom prst="rect">
            <a:avLst/>
          </a:prstGeom>
          <a:noFill/>
        </p:spPr>
      </p:pic>
      <p:pic>
        <p:nvPicPr>
          <p:cNvPr id="8" name="Picture 4" descr="http://vamotkrytka.ru/_ph/152/2/819804579.gif?148509686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143512"/>
            <a:ext cx="1619250" cy="1238250"/>
          </a:xfrm>
          <a:prstGeom prst="rect">
            <a:avLst/>
          </a:prstGeom>
          <a:noFill/>
        </p:spPr>
      </p:pic>
      <p:pic>
        <p:nvPicPr>
          <p:cNvPr id="9" name="Picture 4" descr="http://vamotkrytka.ru/_ph/152/2/819804579.gif?148509686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5143512"/>
            <a:ext cx="1619250" cy="1238250"/>
          </a:xfrm>
          <a:prstGeom prst="rect">
            <a:avLst/>
          </a:prstGeom>
          <a:noFill/>
        </p:spPr>
      </p:pic>
      <p:pic>
        <p:nvPicPr>
          <p:cNvPr id="10" name="Picture 4" descr="http://vamotkrytka.ru/_ph/152/2/819804579.gif?148509686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58082" y="5357826"/>
            <a:ext cx="1619250" cy="12382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07154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>29.11.2015</a:t>
            </a:r>
            <a:r>
              <a:rPr lang="ru-RU" dirty="0" smtClean="0"/>
              <a:t> праздничное мероприятие в ДК «Металлург»    </a:t>
            </a:r>
            <a:r>
              <a:rPr lang="ru-RU" b="1" dirty="0" smtClean="0">
                <a:solidFill>
                  <a:srgbClr val="7030A0"/>
                </a:solidFill>
              </a:rPr>
              <a:t>«15 лет приемного </a:t>
            </a:r>
            <a:r>
              <a:rPr lang="ru-RU" b="1" dirty="0" err="1" smtClean="0">
                <a:solidFill>
                  <a:srgbClr val="7030A0"/>
                </a:solidFill>
              </a:rPr>
              <a:t>родительства</a:t>
            </a:r>
            <a:r>
              <a:rPr lang="ru-RU" b="1" dirty="0" smtClean="0">
                <a:solidFill>
                  <a:srgbClr val="7030A0"/>
                </a:solidFill>
              </a:rPr>
              <a:t> в г. Кандалакша»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1441" name="Picture 1" descr="C:\Users\USER\AppData\Local\Temp\Rar$DIa0.600\144917611668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9322" y="3143248"/>
            <a:ext cx="3048000" cy="2028825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  <p:pic>
        <p:nvPicPr>
          <p:cNvPr id="5" name="Picture 1" descr="C:\Users\USER\AppData\Local\Temp\Rar$DIa0.689\144917611646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3143248"/>
            <a:ext cx="3048000" cy="2028825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  <p:pic>
        <p:nvPicPr>
          <p:cNvPr id="61442" name="Picture 2" descr="C:\Users\USER\AppData\Local\Temp\Rar$DIa0.892\145015691998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86116" y="2714620"/>
            <a:ext cx="2590800" cy="308610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>31.12.2015г. -  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«Новогодняя сказка»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60417" name="Picture 1" descr="C:\Users\USER\AppData\Local\Temp\Rar$DIa0.493\DSC028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142984"/>
            <a:ext cx="3000396" cy="225029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60418" name="Picture 2" descr="C:\Users\USER\Desktop\сканирование0002.jpg"/>
          <p:cNvPicPr>
            <a:picLocks noChangeAspect="1" noChangeArrowheads="1"/>
          </p:cNvPicPr>
          <p:nvPr/>
        </p:nvPicPr>
        <p:blipFill>
          <a:blip r:embed="rId3" cstate="print"/>
          <a:srcRect l="2564" t="5965" r="2564" b="2273"/>
          <a:stretch>
            <a:fillRect/>
          </a:stretch>
        </p:blipFill>
        <p:spPr bwMode="auto">
          <a:xfrm>
            <a:off x="3714744" y="3357562"/>
            <a:ext cx="5040179" cy="314327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60419" name="Picture 3" descr="C:\Users\USER\Downloads\DSC00643.JPG"/>
          <p:cNvPicPr>
            <a:picLocks noChangeAspect="1" noChangeArrowheads="1"/>
          </p:cNvPicPr>
          <p:nvPr/>
        </p:nvPicPr>
        <p:blipFill>
          <a:blip r:embed="rId4" cstate="print"/>
          <a:srcRect b="8359"/>
          <a:stretch>
            <a:fillRect/>
          </a:stretch>
        </p:blipFill>
        <p:spPr bwMode="auto">
          <a:xfrm>
            <a:off x="642910" y="3500438"/>
            <a:ext cx="2506858" cy="3063891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40962" name="Picture 2" descr="D:\Мои документы\2.СОПРОВОЖДЕНИЕ ЗАМЕЩАЮЩИХ СЕМЕЙ\Фото семей\Шараева-Кальчик\DSC0066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00562" y="1142984"/>
            <a:ext cx="2857520" cy="214314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  <p:pic>
        <p:nvPicPr>
          <p:cNvPr id="40964" name="Picture 4" descr="http://img-fotki.yandex.ru/get/4423/81860148.f6/0_6c9a7_6652e723_L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786710" y="928670"/>
            <a:ext cx="847725" cy="23526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D:\Мои документы\МИЛОРИ\Плакат ШАГ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857628"/>
            <a:ext cx="2428892" cy="182130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07.03.2016 г.  </a:t>
            </a:r>
            <a:br>
              <a:rPr lang="ru-RU" b="1" dirty="0" smtClean="0">
                <a:solidFill>
                  <a:srgbClr val="0070C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«Мамин день»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>
                <a:solidFill>
                  <a:srgbClr val="7030A0"/>
                </a:solidFill>
              </a:rPr>
              <a:t>   </a:t>
            </a:r>
            <a:br>
              <a:rPr lang="ru-RU" b="1" dirty="0" smtClean="0">
                <a:solidFill>
                  <a:srgbClr val="7030A0"/>
                </a:solidFill>
              </a:rPr>
            </a:b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59393" name="Picture 1" descr="D:\Мои документы\фотографии\Фото для форума\DSCN72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826" y="3643314"/>
            <a:ext cx="2477619" cy="185738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9395" name="Picture 3" descr="D:\Мои документы\фотографии\Милена\DSCN724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928670"/>
            <a:ext cx="2619890" cy="196452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9396" name="Picture 4" descr="D:\Мои документы\фотографии\Милена\DSCN725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804050"/>
            <a:ext cx="2643206" cy="19820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2571736" y="4143380"/>
            <a:ext cx="4143404" cy="5715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B050"/>
                </a:solidFill>
              </a:rPr>
              <a:t>«Взгляд со стороны» </a:t>
            </a:r>
            <a:endParaRPr lang="ru-RU" sz="3200" dirty="0">
              <a:solidFill>
                <a:srgbClr val="00B050"/>
              </a:solidFill>
            </a:endParaRPr>
          </a:p>
        </p:txBody>
      </p:sp>
      <p:pic>
        <p:nvPicPr>
          <p:cNvPr id="10" name="Picture 2" descr="http://img-fotki.yandex.ru/get/4137/47407354.ba6/0_11ca4a_9d8de043_orig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143504" y="5214950"/>
            <a:ext cx="3857652" cy="1143001"/>
          </a:xfrm>
          <a:prstGeom prst="rect">
            <a:avLst/>
          </a:prstGeom>
          <a:noFill/>
        </p:spPr>
      </p:pic>
      <p:pic>
        <p:nvPicPr>
          <p:cNvPr id="56322" name="Picture 2" descr="http://img-fotki.yandex.ru/get/4137/47407354.ba6/0_11ca4a_9d8de043_orig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5214950"/>
            <a:ext cx="3929058" cy="1143001"/>
          </a:xfrm>
          <a:prstGeom prst="rect">
            <a:avLst/>
          </a:prstGeom>
          <a:noFill/>
        </p:spPr>
      </p:pic>
      <p:pic>
        <p:nvPicPr>
          <p:cNvPr id="11" name="Picture 2" descr="http://img-fotki.yandex.ru/get/4137/47407354.ba6/0_11ca4a_9d8de043_orig.png"/>
          <p:cNvPicPr>
            <a:picLocks noChangeAspect="1" noChangeArrowheads="1"/>
          </p:cNvPicPr>
          <p:nvPr/>
        </p:nvPicPr>
        <p:blipFill>
          <a:blip r:embed="rId6"/>
          <a:srcRect r="58823"/>
          <a:stretch>
            <a:fillRect/>
          </a:stretch>
        </p:blipFill>
        <p:spPr bwMode="auto">
          <a:xfrm>
            <a:off x="3643306" y="4857760"/>
            <a:ext cx="1643074" cy="1500191"/>
          </a:xfrm>
          <a:prstGeom prst="rect">
            <a:avLst/>
          </a:prstGeom>
          <a:noFill/>
        </p:spPr>
      </p:pic>
      <p:pic>
        <p:nvPicPr>
          <p:cNvPr id="59397" name="Picture 5" descr="D:\Мои документы\фотографии\Милена\DSCN7277.JPG"/>
          <p:cNvPicPr>
            <a:picLocks noChangeAspect="1" noChangeArrowheads="1"/>
          </p:cNvPicPr>
          <p:nvPr/>
        </p:nvPicPr>
        <p:blipFill>
          <a:blip r:embed="rId7" cstate="print"/>
          <a:srcRect b="41558"/>
          <a:stretch>
            <a:fillRect/>
          </a:stretch>
        </p:blipFill>
        <p:spPr bwMode="auto">
          <a:xfrm>
            <a:off x="2571736" y="2357430"/>
            <a:ext cx="4164014" cy="182473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428604"/>
            <a:ext cx="8858312" cy="11430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</a:rPr>
              <a:t>24.12.2016 г. </a:t>
            </a:r>
            <a:r>
              <a:rPr lang="ru-RU" sz="3600" b="1" dirty="0" smtClean="0">
                <a:solidFill>
                  <a:schemeClr val="tx2"/>
                </a:solidFill>
              </a:rPr>
              <a:t/>
            </a:r>
            <a:br>
              <a:rPr lang="ru-RU" sz="3600" b="1" dirty="0" smtClean="0">
                <a:solidFill>
                  <a:schemeClr val="tx2"/>
                </a:solidFill>
              </a:rPr>
            </a:br>
            <a:r>
              <a:rPr lang="ru-RU" sz="3600" b="1" dirty="0" smtClean="0">
                <a:solidFill>
                  <a:srgbClr val="FF0000"/>
                </a:solidFill>
              </a:rPr>
              <a:t>«Новогодний калейдоскоп» </a:t>
            </a:r>
            <a:br>
              <a:rPr lang="ru-RU" sz="3600" b="1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7030A0"/>
                </a:solidFill>
              </a:rPr>
              <a:t>праздник в ДК «</a:t>
            </a:r>
            <a:r>
              <a:rPr lang="ru-RU" sz="2000" b="1" dirty="0" err="1" smtClean="0">
                <a:solidFill>
                  <a:srgbClr val="7030A0"/>
                </a:solidFill>
              </a:rPr>
              <a:t>Лувеньга</a:t>
            </a:r>
            <a:r>
              <a:rPr lang="ru-RU" sz="2000" b="1" dirty="0" smtClean="0">
                <a:solidFill>
                  <a:srgbClr val="7030A0"/>
                </a:solidFill>
              </a:rPr>
              <a:t>» для детей и взрослых</a:t>
            </a:r>
            <a:endParaRPr lang="ru-RU" sz="2000" b="1" dirty="0">
              <a:solidFill>
                <a:srgbClr val="7030A0"/>
              </a:solidFill>
            </a:endParaRPr>
          </a:p>
        </p:txBody>
      </p:sp>
      <p:pic>
        <p:nvPicPr>
          <p:cNvPr id="58369" name="Picture 1" descr="C:\Users\USER\AppData\Local\Temp\Rar$DIa0.132\luv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1802" y="4143380"/>
            <a:ext cx="3357556" cy="223837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8370" name="Picture 2" descr="C:\Users\USER\AppData\Local\Temp\Rar$DIa0.135\luv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1785926"/>
            <a:ext cx="3214680" cy="212883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8371" name="Picture 3" descr="C:\Users\USER\Desktop\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1785926"/>
            <a:ext cx="3236285" cy="214314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5298" name="Picture 2" descr="http://m.gifmania.ru/Animated-Gifs-Rozhdestvo-Khristovo/Animations-Christmas-snowflakes/Christmas-snowflakes-43615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142852"/>
            <a:ext cx="1000132" cy="1000132"/>
          </a:xfrm>
          <a:prstGeom prst="rect">
            <a:avLst/>
          </a:prstGeom>
          <a:noFill/>
        </p:spPr>
      </p:pic>
      <p:pic>
        <p:nvPicPr>
          <p:cNvPr id="7" name="Picture 2" descr="http://m.gifmania.ru/Animated-Gifs-Rozhdestvo-Khristovo/Animations-Christmas-snowflakes/Christmas-snowflakes-43615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924915">
            <a:off x="1542605" y="4900199"/>
            <a:ext cx="990939" cy="990939"/>
          </a:xfrm>
          <a:prstGeom prst="rect">
            <a:avLst/>
          </a:prstGeom>
          <a:noFill/>
        </p:spPr>
      </p:pic>
      <p:pic>
        <p:nvPicPr>
          <p:cNvPr id="8" name="Picture 2" descr="http://m.gifmania.ru/Animated-Gifs-Rozhdestvo-Khristovo/Animations-Christmas-snowflakes/Christmas-snowflakes-43615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203975">
            <a:off x="4274915" y="2850112"/>
            <a:ext cx="776997" cy="776997"/>
          </a:xfrm>
          <a:prstGeom prst="rect">
            <a:avLst/>
          </a:prstGeom>
          <a:noFill/>
        </p:spPr>
      </p:pic>
      <p:pic>
        <p:nvPicPr>
          <p:cNvPr id="9" name="Picture 2" descr="http://m.gifmania.ru/Animated-Gifs-Rozhdestvo-Khristovo/Animations-Christmas-snowflakes/Christmas-snowflakes-43615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462113">
            <a:off x="7643834" y="5715016"/>
            <a:ext cx="857256" cy="857256"/>
          </a:xfrm>
          <a:prstGeom prst="rect">
            <a:avLst/>
          </a:prstGeom>
          <a:noFill/>
        </p:spPr>
      </p:pic>
      <p:pic>
        <p:nvPicPr>
          <p:cNvPr id="10" name="Picture 2" descr="http://m.gifmania.ru/Animated-Gifs-Rozhdestvo-Khristovo/Animations-Christmas-snowflakes/Christmas-snowflakes-43615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51831">
            <a:off x="7318791" y="4268189"/>
            <a:ext cx="514342" cy="51434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Совместное участие в мероприятиях регионального и всероссийского уровней: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4303713"/>
            <a:ext cx="8229600" cy="2554287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b="1" dirty="0" smtClean="0"/>
              <a:t>25.10.2013 г. </a:t>
            </a:r>
            <a:r>
              <a:rPr lang="ru-RU" dirty="0" smtClean="0"/>
              <a:t>круглый стол в Мурманском региональном Исполкоме партии «Единая Россия»  в рамках реализации дорожной карты партийного проекта «России важен каждый ребенок» по теме: «Совершенствование подготовки кандидатов в замещающие родители как условие профилактики вторичных отказов». </a:t>
            </a:r>
          </a:p>
          <a:p>
            <a:pPr algn="just">
              <a:buNone/>
            </a:pPr>
            <a:endParaRPr lang="ru-RU" dirty="0" smtClean="0"/>
          </a:p>
          <a:p>
            <a:pPr algn="just"/>
            <a:r>
              <a:rPr lang="ru-RU" b="1" dirty="0" smtClean="0"/>
              <a:t>20.09.2014 г.</a:t>
            </a:r>
            <a:r>
              <a:rPr lang="ru-RU" dirty="0" smtClean="0"/>
              <a:t> открытие региональной общественной организации «Ассоциация замещающих родителей Мурманской области». </a:t>
            </a:r>
          </a:p>
          <a:p>
            <a:endParaRPr lang="ru-RU" dirty="0"/>
          </a:p>
        </p:txBody>
      </p:sp>
      <p:pic>
        <p:nvPicPr>
          <p:cNvPr id="57345" name="Picture 1" descr="D:\Мои документы\фотографии\МУРМАНСК ЕДИНАЯ РОССИЯ\DSCN26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2214554"/>
            <a:ext cx="2428892" cy="182157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7346" name="Picture 2" descr="D:\Мои документы\фотографии\МУРМАНСК ЕДИНАЯ РОССИЯ\DSCN266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2214554"/>
            <a:ext cx="2476650" cy="185738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>2015-2016 г.г.  </a:t>
            </a:r>
            <a:r>
              <a:rPr lang="ru-RU" b="1" dirty="0" smtClean="0">
                <a:solidFill>
                  <a:schemeClr val="tx2"/>
                </a:solidFill>
              </a:rPr>
              <a:t/>
            </a:r>
            <a:br>
              <a:rPr lang="ru-RU" b="1" dirty="0" smtClean="0">
                <a:solidFill>
                  <a:schemeClr val="tx2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региональные форумы замещающих семей </a:t>
            </a:r>
            <a:r>
              <a:rPr lang="ru-RU" b="1" dirty="0" smtClean="0">
                <a:solidFill>
                  <a:srgbClr val="FF0000"/>
                </a:solidFill>
              </a:rPr>
              <a:t>Мурманской области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56321" name="Picture 1" descr="C:\Users\USER\Desktop\сканирование0006.jpg"/>
          <p:cNvPicPr>
            <a:picLocks noChangeAspect="1" noChangeArrowheads="1"/>
          </p:cNvPicPr>
          <p:nvPr/>
        </p:nvPicPr>
        <p:blipFill>
          <a:blip r:embed="rId2" cstate="print"/>
          <a:srcRect t="3745"/>
          <a:stretch>
            <a:fillRect/>
          </a:stretch>
        </p:blipFill>
        <p:spPr bwMode="auto">
          <a:xfrm>
            <a:off x="6215074" y="2214554"/>
            <a:ext cx="2646973" cy="25143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56322" name="Picture 2" descr="C:\Users\USER\Desktop\сканирование0007.jpg"/>
          <p:cNvPicPr>
            <a:picLocks noChangeAspect="1" noChangeArrowheads="1"/>
          </p:cNvPicPr>
          <p:nvPr/>
        </p:nvPicPr>
        <p:blipFill>
          <a:blip r:embed="rId3" cstate="print"/>
          <a:srcRect l="5788" t="3686" r="5542" b="2333"/>
          <a:stretch>
            <a:fillRect/>
          </a:stretch>
        </p:blipFill>
        <p:spPr bwMode="auto">
          <a:xfrm rot="16200000">
            <a:off x="6707435" y="4293961"/>
            <a:ext cx="1658483" cy="26432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56323" name="Picture 3" descr="D:\Мои документы\фотографии\форум 2016 г.Мурманск\DSCN109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4143380"/>
            <a:ext cx="1928826" cy="257176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6324" name="Picture 4" descr="D:\Мои документы\фотографии\форум 2016 г.Мурманск\DSCN113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786" y="2143116"/>
            <a:ext cx="2786082" cy="208956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6325" name="Picture 5" descr="D:\Мои документы\фотографии\форум 2016 г.Мурманск\DSCN108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86182" y="2571744"/>
            <a:ext cx="2285931" cy="171444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6326" name="Picture 6" descr="D:\Мои документы\фотографии\форум 2016 г.Мурманск\DSCN110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00364" y="4357694"/>
            <a:ext cx="2928916" cy="219668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1" descr="C:\Users\USER\AppData\Local\Temp\Rar$DIa1.621\20161026_1311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43702" y="5143512"/>
            <a:ext cx="2359531" cy="157163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229600" cy="868346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Всероссийские форумы </a:t>
            </a:r>
            <a:br>
              <a:rPr lang="ru-RU" sz="3200" b="1" dirty="0" smtClean="0">
                <a:solidFill>
                  <a:srgbClr val="FF0000"/>
                </a:solidFill>
              </a:rPr>
            </a:br>
            <a:r>
              <a:rPr lang="ru-RU" sz="3200" b="1" dirty="0" smtClean="0">
                <a:solidFill>
                  <a:srgbClr val="FF0000"/>
                </a:solidFill>
              </a:rPr>
              <a:t>приемных семей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2000240"/>
            <a:ext cx="4186238" cy="4525963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b="1" dirty="0" smtClean="0"/>
              <a:t>Ежегодно, начиная с 2013 г.</a:t>
            </a:r>
            <a:r>
              <a:rPr lang="ru-RU" dirty="0" smtClean="0"/>
              <a:t> всероссийские форумы приемных семей. В рамках II форума в 2014 году был представлен Совет представителей общественных объединений семей, воспитывающих детей-сирот, созданный при Министерстве образования и науки Российской Федерации. В его состав вошли 13 приемных родителей из субъектов РФ, Мурманскую область представляла </a:t>
            </a:r>
          </a:p>
          <a:p>
            <a:pPr algn="just">
              <a:buNone/>
            </a:pPr>
            <a:r>
              <a:rPr lang="ru-RU" b="1" dirty="0" smtClean="0"/>
              <a:t>      Марина Тарасова</a:t>
            </a:r>
            <a:r>
              <a:rPr lang="ru-RU" dirty="0" smtClean="0"/>
              <a:t>, председатель Союза приемных семей.</a:t>
            </a:r>
          </a:p>
          <a:p>
            <a:endParaRPr lang="ru-RU" dirty="0"/>
          </a:p>
        </p:txBody>
      </p:sp>
      <p:pic>
        <p:nvPicPr>
          <p:cNvPr id="55298" name="Picture 2" descr="C:\Users\USER\Downloads\bb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142852"/>
            <a:ext cx="2364826" cy="19288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2226" name="Picture 2" descr="C:\Users\USER\AppData\Local\Temp\Rar$DIa0.041\Foru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1857364"/>
            <a:ext cx="2214578" cy="166093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2227" name="Picture 3" descr="C:\Users\USER\Downloads\Logo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2131696" cy="1876444"/>
          </a:xfrm>
          <a:prstGeom prst="rect">
            <a:avLst/>
          </a:prstGeom>
          <a:noFill/>
        </p:spPr>
      </p:pic>
      <p:pic>
        <p:nvPicPr>
          <p:cNvPr id="52228" name="Picture 4" descr="C:\Users\USER\AppData\Local\Temp\Rar$DIa0.699\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64812" y="3429000"/>
            <a:ext cx="2573376" cy="171451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2016 г. </a:t>
            </a:r>
            <a:r>
              <a:rPr lang="ru-RU" b="1" dirty="0" smtClean="0">
                <a:solidFill>
                  <a:srgbClr val="7030A0"/>
                </a:solidFill>
              </a:rPr>
              <a:t>– 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7030A0"/>
                </a:solidFill>
              </a:rPr>
              <a:t>договор о сотрудничестве 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214422"/>
            <a:ext cx="8229600" cy="4525963"/>
          </a:xfrm>
        </p:spPr>
        <p:txBody>
          <a:bodyPr/>
          <a:lstStyle/>
          <a:p>
            <a:r>
              <a:rPr lang="ru-RU" dirty="0" smtClean="0"/>
              <a:t> развитие различных форм семейного жизнеустройства детей-сирот и детей, оставшихся без попечения родителей;</a:t>
            </a:r>
          </a:p>
          <a:p>
            <a:r>
              <a:rPr lang="ru-RU" dirty="0" smtClean="0"/>
              <a:t> сопровождение замещающих семей</a:t>
            </a:r>
            <a:endParaRPr lang="ru-RU" dirty="0"/>
          </a:p>
        </p:txBody>
      </p:sp>
      <p:pic>
        <p:nvPicPr>
          <p:cNvPr id="54274" name="Picture 2" descr="C:\Users\USER\Desktop\сканирование00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6578" y="3714752"/>
            <a:ext cx="1911873" cy="268724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4273" name="Picture 1" descr="C:\Users\USER\Desktop\сканирование00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3429000"/>
            <a:ext cx="1768495" cy="272254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54276" name="AutoShape 4" descr="http://ru.stockfresh.com/thumbs/alexmas/3018250_%D0%B1%D0%B8%D0%B7%D0%BD%D0%B5%D1%81%D0%B0-%D0%B7%D0%B0%D1%81%D0%B5%D0%B4%D0%B0%D0%BD%D0%B8%D0%B5-3d-%D1%87%D0%B5%D0%BB%D0%BE%D0%B2%D0%B5%D0%BA-%D0%BB%D1%8E%D0%B4%D0%B8-%D0%9F%D0%BE%D1%81%D1%82%D0%BE%D1%8F%D0%BD%D0%BD%D1%8B%D0%B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4278" name="AutoShape 6" descr="http://ru.stockfresh.com/thumbs/alexmas/3018250_%D0%B1%D0%B8%D0%B7%D0%BD%D0%B5%D1%81%D0%B0-%D0%B7%D0%B0%D1%81%D0%B5%D0%B4%D0%B0%D0%BD%D0%B8%D0%B5-3d-%D1%87%D0%B5%D0%BB%D0%BE%D0%B2%D0%B5%D0%BA-%D0%BB%D1%8E%D0%B4%D0%B8-%D0%9F%D0%BE%D1%81%D1%82%D0%BE%D1%8F%D0%BD%D0%BD%D1%8B%D0%B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4280" name="Picture 8" descr="https://s.pfst.net/2013.01/17703028806f48dc7315608ea5924eabb50aca1c65a_b.jpg"/>
          <p:cNvPicPr>
            <a:picLocks noChangeAspect="1" noChangeArrowheads="1"/>
          </p:cNvPicPr>
          <p:nvPr/>
        </p:nvPicPr>
        <p:blipFill>
          <a:blip r:embed="rId4"/>
          <a:srcRect l="12500" t="9795" r="5562" b="10447"/>
          <a:stretch>
            <a:fillRect/>
          </a:stretch>
        </p:blipFill>
        <p:spPr bwMode="auto">
          <a:xfrm>
            <a:off x="785786" y="3571876"/>
            <a:ext cx="3286148" cy="285752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1582726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0070C0"/>
                </a:solidFill>
              </a:rPr>
              <a:t>Участие в Фестивале замещающих семей Мурманской области</a:t>
            </a:r>
            <a:br>
              <a:rPr lang="ru-RU" sz="3600" b="1" dirty="0" smtClean="0">
                <a:solidFill>
                  <a:srgbClr val="0070C0"/>
                </a:solidFill>
              </a:rPr>
            </a:br>
            <a:r>
              <a:rPr lang="ru-RU" sz="3600" b="1" dirty="0" smtClean="0">
                <a:solidFill>
                  <a:srgbClr val="0070C0"/>
                </a:solidFill>
              </a:rPr>
              <a:t> «Семья талантами богата»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143240" y="1928802"/>
            <a:ext cx="26249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I этап – муниципальный</a:t>
            </a:r>
            <a:endParaRPr lang="ru-RU" dirty="0"/>
          </a:p>
        </p:txBody>
      </p:sp>
      <p:pic>
        <p:nvPicPr>
          <p:cNvPr id="5" name="Picture 2" descr="C:\Users\USER\Desktop\конкурс Семья талантами богата февраль 2017год\DSCN17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786058"/>
            <a:ext cx="4810159" cy="360761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3249" name="Picture 1" descr="C:\Users\USER\Desktop\сканирование00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82821">
            <a:off x="5703661" y="2541977"/>
            <a:ext cx="2855530" cy="3811997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Конкурс: «Семья талантами богата»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52225" name="Picture 1" descr="C:\Users\USER\Desktop\конкурс Семья талантами богата февраль 2017год\DSCN17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857232"/>
            <a:ext cx="2952770" cy="221457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2226" name="Picture 2" descr="C:\Users\USER\Desktop\конкурс Семья талантами богата февраль 2017год\DSCN17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1500174"/>
            <a:ext cx="2762269" cy="207170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2227" name="Picture 3" descr="C:\Users\USER\Desktop\конкурс Семья талантами богата февраль 2017год\DSCN178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928670"/>
            <a:ext cx="2952739" cy="221455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2228" name="Picture 4" descr="C:\Users\USER\Desktop\конкурс Семья талантами богата февраль 2017год\DSCN179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4286256"/>
            <a:ext cx="2666976" cy="20002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2229" name="Picture 5" descr="C:\Users\USER\Desktop\конкурс Семья талантами богата февраль 2017год\DSCN180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52739" y="3857595"/>
            <a:ext cx="2833708" cy="212528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2230" name="Picture 6" descr="C:\Users\USER\Desktop\конкурс Семья талантами богата февраль 2017год\DSCN177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86446" y="4286256"/>
            <a:ext cx="2952685" cy="221451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Конкурс - «Творческая семейная мастерская»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51201" name="Picture 1" descr="C:\Users\USER\Desktop\конкурс Семья талантами богата февраль 2017год\DSCN18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500174"/>
            <a:ext cx="2738414" cy="2053811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  <p:pic>
        <p:nvPicPr>
          <p:cNvPr id="51205" name="Picture 5" descr="C:\Users\USER\Desktop\конкурс Семья талантами богата февраль 2017год\DSCN18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4500570"/>
            <a:ext cx="2762269" cy="2071702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  <p:pic>
        <p:nvPicPr>
          <p:cNvPr id="51206" name="Picture 6" descr="C:\Users\USER\Desktop\конкурс Семья талантами богата февраль 2017год\DSCN185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1571612"/>
            <a:ext cx="2857488" cy="2143116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  <p:pic>
        <p:nvPicPr>
          <p:cNvPr id="51207" name="Picture 7" descr="C:\Users\USER\Desktop\конкурс Семья талантами богата февраль 2017год\DSCN187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3696892"/>
            <a:ext cx="2714644" cy="2035982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  <p:pic>
        <p:nvPicPr>
          <p:cNvPr id="51208" name="Picture 8" descr="C:\Users\USER\Desktop\конкурс Семья талантами богата февраль 2017год\DSCN185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71802" y="2285992"/>
            <a:ext cx="2714600" cy="203595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  <p:pic>
        <p:nvPicPr>
          <p:cNvPr id="51209" name="Picture 9" descr="C:\Users\USER\Desktop\конкурс Семья талантами богата февраль 2017год\DSCN184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29322" y="3857628"/>
            <a:ext cx="2857520" cy="2143141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Конкурс - «Папа, мама, я – спортивная семья»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50177" name="Picture 1" descr="C:\Users\USER\Desktop\DSCN18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4357694"/>
            <a:ext cx="3143229" cy="235742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0178" name="Picture 2" descr="C:\Users\USER\Desktop\конкурс Семья талантами богата февраль 2017год\DSCN189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928670"/>
            <a:ext cx="1603095" cy="147632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0179" name="Picture 3" descr="C:\Users\USER\Desktop\конкурс Семья талантами богата февраль 2017год\DSCN189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2857496"/>
            <a:ext cx="1451963" cy="216058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0180" name="Picture 4" descr="C:\Users\USER\Desktop\конкурс Семья талантами богата февраль 2017год\DSCN189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5357826"/>
            <a:ext cx="1571636" cy="117376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0181" name="Picture 5" descr="C:\Users\USER\Desktop\конкурс Семья талантами богата февраль 2017год\DSCN190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43701" y="1285860"/>
            <a:ext cx="2119285" cy="158946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0182" name="Picture 6" descr="C:\Users\USER\Desktop\конкурс Семья талантами богата февраль 2017год\DSCN191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5140" y="3000372"/>
            <a:ext cx="2095472" cy="157160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0183" name="Picture 7" descr="C:\Users\USER\Desktop\конкурс Семья талантами богата февраль 2017год\DSCN191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643702" y="4786322"/>
            <a:ext cx="2166910" cy="162518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0184" name="Picture 8" descr="C:\Users\USER\Desktop\конкурс Семья талантами богата февраль 2017год\DSCN1968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71736" y="1571612"/>
            <a:ext cx="3571900" cy="267892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Почетный знак для замещающих родителей </a:t>
            </a:r>
            <a:r>
              <a:rPr lang="ru-RU" b="1" dirty="0" smtClean="0">
                <a:solidFill>
                  <a:srgbClr val="FF0000"/>
                </a:solidFill>
              </a:rPr>
              <a:t>«За верность детству»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Picture 3" descr="C:\Users\USER\Downloads\IMG_00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1643050"/>
            <a:ext cx="5929354" cy="444701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3214678" y="6215082"/>
            <a:ext cx="3643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Был введен в конце 2016 года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USER\AppData\Local\Temp\Rar$DIa0.283\znak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3857628"/>
            <a:ext cx="2428892" cy="1800416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1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>21 февраля 2017г</a:t>
            </a:r>
            <a:r>
              <a:rPr lang="ru-RU" dirty="0" smtClean="0">
                <a:solidFill>
                  <a:srgbClr val="7030A0"/>
                </a:solidFill>
              </a:rPr>
              <a:t>. –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b="1" dirty="0" smtClean="0">
                <a:solidFill>
                  <a:srgbClr val="FF0000"/>
                </a:solidFill>
              </a:rPr>
              <a:t>в г.Кандалакше состоялась церемония награждения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6000768"/>
            <a:ext cx="8715436" cy="554023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rgbClr val="0070C0"/>
                </a:solidFill>
              </a:rPr>
              <a:t>Символ признания получили первые 14 человек</a:t>
            </a:r>
            <a:endParaRPr lang="ru-RU" sz="2800" dirty="0">
              <a:solidFill>
                <a:srgbClr val="0070C0"/>
              </a:solidFill>
            </a:endParaRPr>
          </a:p>
        </p:txBody>
      </p:sp>
      <p:pic>
        <p:nvPicPr>
          <p:cNvPr id="47105" name="Picture 1" descr="C:\Users\USER\Downloads\62ACA2A2-42DF-4FE5-BCE7-8484205B068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071678"/>
            <a:ext cx="4476781" cy="3357586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  <p:pic>
        <p:nvPicPr>
          <p:cNvPr id="41986" name="Picture 2" descr="C:\Users\USER\Downloads\hqdefault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2071678"/>
            <a:ext cx="2936557" cy="1643074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Кандалакшский район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86314" y="1500174"/>
            <a:ext cx="4186238" cy="4525963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/>
              <a:t>В 69 приёмных семьях воспитывается 112 приёмных детей</a:t>
            </a:r>
          </a:p>
          <a:p>
            <a:pPr algn="just"/>
            <a:r>
              <a:rPr lang="ru-RU" dirty="0" smtClean="0"/>
              <a:t>38 совершеннолетних юношей и девушек вышли за это время в самостоятельную жизнь</a:t>
            </a:r>
            <a:endParaRPr lang="ru-RU" dirty="0"/>
          </a:p>
        </p:txBody>
      </p:sp>
      <p:pic>
        <p:nvPicPr>
          <p:cNvPr id="4" name="Picture 4" descr="http://www.rusautotravel.ru/IMG/m_17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571612"/>
            <a:ext cx="4248781" cy="469105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sp>
        <p:nvSpPr>
          <p:cNvPr id="5" name="Овал 4"/>
          <p:cNvSpPr/>
          <p:nvPr/>
        </p:nvSpPr>
        <p:spPr>
          <a:xfrm>
            <a:off x="1428728" y="3643314"/>
            <a:ext cx="357190" cy="35719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ru-RU" dirty="0" smtClean="0"/>
              <a:t> </a:t>
            </a:r>
            <a:r>
              <a:rPr lang="ru-RU" b="1" dirty="0" smtClean="0">
                <a:solidFill>
                  <a:srgbClr val="FF0000"/>
                </a:solidFill>
              </a:rPr>
              <a:t>«Мой дом – моя крепость»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357126" y="5042118"/>
            <a:ext cx="878687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Откройте</a:t>
            </a:r>
            <a:r>
              <a:rPr kumimoji="0" lang="ru-RU" sz="2800" b="1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ворота, опустите</a:t>
            </a:r>
            <a:r>
              <a:rPr kumimoji="0" lang="ru-RU" sz="2800" b="1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мосты, раскройте</a:t>
            </a:r>
            <a:r>
              <a:rPr kumimoji="0" lang="ru-RU" sz="2800" b="1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окна и впустите в ваши крепости больше света и тепла.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сть чему поучиться у талантливых и дружных строителей семейных крепостей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4046" name="Picture 14" descr="http://loncac.com/wp-content/uploads/2016/01/mua-ban-nha-dat-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1071546"/>
            <a:ext cx="3857652" cy="385765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Спасибо за внимание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ctr"/>
            <a:r>
              <a:rPr lang="ru-RU" b="1" dirty="0" smtClean="0">
                <a:solidFill>
                  <a:srgbClr val="00B0F0"/>
                </a:solidFill>
              </a:rPr>
              <a:t>НАШИ КОНТАКТЫ:</a:t>
            </a:r>
          </a:p>
          <a:p>
            <a:pPr algn="ctr"/>
            <a:r>
              <a:rPr lang="ru-RU" b="1" dirty="0" smtClean="0">
                <a:solidFill>
                  <a:srgbClr val="7030A0"/>
                </a:solidFill>
              </a:rPr>
              <a:t>Государственное областное бюджетное  учреждение для детей-сирот и детей, оставшихся без попечения родителей,  «Кандалакшский  центр помощи детям, оставшимся без попечения родителей, «Берег»</a:t>
            </a:r>
          </a:p>
          <a:p>
            <a:pPr algn="ctr"/>
            <a:r>
              <a:rPr lang="ru-RU" b="1" dirty="0" smtClean="0">
                <a:solidFill>
                  <a:srgbClr val="7030A0"/>
                </a:solidFill>
              </a:rPr>
              <a:t>Отделение по сопровождению детей, семей, выпускников</a:t>
            </a:r>
            <a:endParaRPr lang="ru-RU" dirty="0" smtClean="0">
              <a:solidFill>
                <a:srgbClr val="7030A0"/>
              </a:solidFill>
            </a:endParaRPr>
          </a:p>
          <a:p>
            <a:pPr algn="ctr">
              <a:buNone/>
            </a:pPr>
            <a:r>
              <a:rPr lang="ru-RU" dirty="0" smtClean="0">
                <a:solidFill>
                  <a:srgbClr val="7030A0"/>
                </a:solidFill>
              </a:rPr>
              <a:t>Мурманская область,</a:t>
            </a:r>
          </a:p>
          <a:p>
            <a:pPr algn="ctr">
              <a:buNone/>
            </a:pPr>
            <a:r>
              <a:rPr lang="ru-RU" dirty="0" smtClean="0">
                <a:solidFill>
                  <a:srgbClr val="7030A0"/>
                </a:solidFill>
              </a:rPr>
              <a:t>г. Кандалакша,</a:t>
            </a:r>
          </a:p>
          <a:p>
            <a:pPr algn="ctr">
              <a:buNone/>
            </a:pPr>
            <a:r>
              <a:rPr lang="ru-RU" dirty="0" smtClean="0">
                <a:solidFill>
                  <a:srgbClr val="7030A0"/>
                </a:solidFill>
              </a:rPr>
              <a:t>ул. Первомайская, д. 8 А</a:t>
            </a:r>
          </a:p>
          <a:p>
            <a:pPr algn="ctr">
              <a:buNone/>
            </a:pPr>
            <a:r>
              <a:rPr lang="ru-RU" dirty="0" smtClean="0">
                <a:solidFill>
                  <a:srgbClr val="7030A0"/>
                </a:solidFill>
              </a:rPr>
              <a:t>тел./факс: 8(81533) 9-51-01</a:t>
            </a:r>
          </a:p>
          <a:p>
            <a:pPr algn="ctr">
              <a:buNone/>
            </a:pPr>
            <a:r>
              <a:rPr lang="ru-RU" dirty="0" err="1" smtClean="0">
                <a:solidFill>
                  <a:srgbClr val="7030A0"/>
                </a:solidFill>
              </a:rPr>
              <a:t>E-mail</a:t>
            </a:r>
            <a:r>
              <a:rPr lang="ru-RU" dirty="0" smtClean="0">
                <a:solidFill>
                  <a:srgbClr val="7030A0"/>
                </a:solidFill>
              </a:rPr>
              <a:t>: </a:t>
            </a:r>
            <a:r>
              <a:rPr lang="ru-RU" u="sng" dirty="0" err="1" smtClean="0">
                <a:solidFill>
                  <a:srgbClr val="7030A0"/>
                </a:solidFill>
                <a:hlinkClick r:id="rId2"/>
              </a:rPr>
              <a:t>beregkand@yandex.ru</a:t>
            </a:r>
            <a:endParaRPr lang="ru-RU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Другая 1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60B5FF"/>
      </a:accent5>
      <a:accent6>
        <a:srgbClr val="1AB39F"/>
      </a:accent6>
      <a:hlink>
        <a:srgbClr val="EB8803"/>
      </a:hlink>
      <a:folHlink>
        <a:srgbClr val="5F7791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1496</TotalTime>
  <Words>731</Words>
  <Application>Microsoft Office PowerPoint</Application>
  <PresentationFormat>Экран (4:3)</PresentationFormat>
  <Paragraphs>108</Paragraphs>
  <Slides>34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6" baseType="lpstr">
      <vt:lpstr>Апекс</vt:lpstr>
      <vt:lpstr>Документ</vt:lpstr>
      <vt:lpstr>«Совместная деятельность  Отделения по сопровождению  и  Союза приемных семей» </vt:lpstr>
      <vt:lpstr>Снова в пути, снова нелегко, Если где-то заполнять пробелы. Чтобы найти, надо идти,  Развивая старые пределы</vt:lpstr>
      <vt:lpstr>Отделение по сопровождению детей, семей, выпускников 01.12.2015 года  </vt:lpstr>
      <vt:lpstr>2012 год </vt:lpstr>
      <vt:lpstr>Слайд 5</vt:lpstr>
      <vt:lpstr>Слайд 6</vt:lpstr>
      <vt:lpstr>Совместные мероприятия </vt:lpstr>
      <vt:lpstr> Повышение уровня психолого-педагогической компетентности и развитие воспитательных возможностей замещающих родителей</vt:lpstr>
      <vt:lpstr>2014 год</vt:lpstr>
      <vt:lpstr>Совместные традиции</vt:lpstr>
      <vt:lpstr>18.12.2014 г. - 20.12.2014 г.  «Обряды и традиции «Новогодья», «Преддверие Нового года»   </vt:lpstr>
      <vt:lpstr>22.11.2014 г.    праздник День матери  </vt:lpstr>
      <vt:lpstr>09.04.2015г.  «Подарки близким с теплотой и любовью»</vt:lpstr>
      <vt:lpstr>25.04.2015 г.  встреча «Пиратская вечеринка»,  приурочена к акции «ПАПИН АПРЕЛЬ» </vt:lpstr>
      <vt:lpstr>15.05.2015 г. встреча, посвященная Дню семьи и Международному Дню детского телефона доверия «Загляните в семейный альбом»  </vt:lpstr>
      <vt:lpstr>04.11.2015 г.  ежегодная региональная акция «Быть ребенком не должно быть больно» в ДК «Металлург» </vt:lpstr>
      <vt:lpstr>27.11.2015 г. праздник  День матери </vt:lpstr>
      <vt:lpstr>29.11.2015 праздничное мероприятие в ДК «Металлург»    «15 лет приемного родительства в г. Кандалакша» </vt:lpstr>
      <vt:lpstr>31.12.2015г. -   «Новогодняя сказка»</vt:lpstr>
      <vt:lpstr>07.03.2016 г.   «Мамин день»      </vt:lpstr>
      <vt:lpstr>24.12.2016 г.  «Новогодний калейдоскоп»  праздник в ДК «Лувеньга» для детей и взрослых</vt:lpstr>
      <vt:lpstr>Совместное участие в мероприятиях регионального и всероссийского уровней: </vt:lpstr>
      <vt:lpstr>2015-2016 г.г.   региональные форумы замещающих семей Мурманской области</vt:lpstr>
      <vt:lpstr>Всероссийские форумы  приемных семей</vt:lpstr>
      <vt:lpstr>2016 г. –  договор о сотрудничестве </vt:lpstr>
      <vt:lpstr>Участие в Фестивале замещающих семей Мурманской области  «Семья талантами богата» </vt:lpstr>
      <vt:lpstr>Конкурс: «Семья талантами богата»</vt:lpstr>
      <vt:lpstr>Конкурс - «Творческая семейная мастерская»</vt:lpstr>
      <vt:lpstr>Конкурс - «Папа, мама, я – спортивная семья»</vt:lpstr>
      <vt:lpstr>Почетный знак для замещающих родителей «За верность детству»</vt:lpstr>
      <vt:lpstr>21 февраля 2017г. –   в г.Кандалакше состоялась церемония награждения </vt:lpstr>
      <vt:lpstr>Кандалакшский район</vt:lpstr>
      <vt:lpstr> «Мой дом – моя крепость» 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144</cp:revision>
  <dcterms:created xsi:type="dcterms:W3CDTF">2017-02-21T07:26:20Z</dcterms:created>
  <dcterms:modified xsi:type="dcterms:W3CDTF">2017-02-28T13:41:34Z</dcterms:modified>
</cp:coreProperties>
</file>